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64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021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2323386"/>
            <a:ext cx="4869061" cy="3582829"/>
          </a:xfrm>
          <a:prstGeom prst="rect">
            <a:avLst/>
          </a:prstGeom>
        </p:spPr>
      </p:pic>
      <p:sp>
        <p:nvSpPr>
          <p:cNvPr id="6" name="Text 2"/>
          <p:cNvSpPr/>
          <p:nvPr/>
        </p:nvSpPr>
        <p:spPr>
          <a:xfrm>
            <a:off x="6350437" y="1720096"/>
            <a:ext cx="7415927" cy="2129314"/>
          </a:xfrm>
          <a:prstGeom prst="rect">
            <a:avLst/>
          </a:prstGeom>
          <a:noFill/>
          <a:ln/>
        </p:spPr>
        <p:txBody>
          <a:bodyPr wrap="square" rtlCol="0" anchor="t"/>
          <a:lstStyle/>
          <a:p>
            <a:pPr marL="0" indent="0">
              <a:lnSpc>
                <a:spcPts val="8384"/>
              </a:lnSpc>
              <a:buNone/>
            </a:pPr>
            <a:r>
              <a:rPr lang="en-US" sz="6707" dirty="0">
                <a:solidFill>
                  <a:srgbClr val="1B1B27"/>
                </a:solidFill>
                <a:latin typeface="Alexandria" pitchFamily="34" charset="0"/>
                <a:ea typeface="Alexandria" pitchFamily="34" charset="-122"/>
                <a:cs typeface="Alexandria" pitchFamily="34" charset="-120"/>
              </a:rPr>
              <a:t>Introduction to Pollution</a:t>
            </a:r>
            <a:endParaRPr lang="en-US" sz="6707" dirty="0"/>
          </a:p>
        </p:txBody>
      </p:sp>
      <p:sp>
        <p:nvSpPr>
          <p:cNvPr id="7" name="Text 3"/>
          <p:cNvSpPr/>
          <p:nvPr/>
        </p:nvSpPr>
        <p:spPr>
          <a:xfrm>
            <a:off x="6350437" y="4219694"/>
            <a:ext cx="7415927" cy="1580198"/>
          </a:xfrm>
          <a:prstGeom prst="rect">
            <a:avLst/>
          </a:prstGeom>
          <a:noFill/>
          <a:ln/>
        </p:spPr>
        <p:txBody>
          <a:bodyPr wrap="square" rtlCol="0" anchor="t"/>
          <a:lstStyle/>
          <a:p>
            <a:pPr marL="0" indent="0">
              <a:lnSpc>
                <a:spcPts val="3110"/>
              </a:lnSpc>
              <a:buNone/>
            </a:pPr>
            <a:r>
              <a:rPr lang="en-US" sz="1944" dirty="0">
                <a:solidFill>
                  <a:srgbClr val="404155"/>
                </a:solidFill>
                <a:latin typeface="Nobile" pitchFamily="34" charset="0"/>
                <a:ea typeface="Nobile" pitchFamily="34" charset="-122"/>
                <a:cs typeface="Nobile" pitchFamily="34" charset="-120"/>
              </a:rPr>
              <a:t>Pollution is the introduction of harmful substances or products into the environment. It can take many forms, including air, water, soil, and noise pollution, and has serious consequences for the health of our planet and its inhabitants.</a:t>
            </a:r>
            <a:endParaRPr lang="en-US" sz="1944" dirty="0"/>
          </a:p>
        </p:txBody>
      </p:sp>
      <p:sp>
        <p:nvSpPr>
          <p:cNvPr id="9" name="Text 5"/>
          <p:cNvSpPr/>
          <p:nvPr/>
        </p:nvSpPr>
        <p:spPr>
          <a:xfrm>
            <a:off x="6495693" y="6244709"/>
            <a:ext cx="104299" cy="97512"/>
          </a:xfrm>
          <a:prstGeom prst="rect">
            <a:avLst/>
          </a:prstGeom>
          <a:noFill/>
          <a:ln/>
        </p:spPr>
        <p:txBody>
          <a:bodyPr wrap="none" rtlCol="0" anchor="t"/>
          <a:lstStyle/>
          <a:p>
            <a:pPr marL="0" indent="0" algn="ctr">
              <a:lnSpc>
                <a:spcPts val="768"/>
              </a:lnSpc>
              <a:buNone/>
            </a:pPr>
            <a:r>
              <a:rPr lang="en-US" sz="768" dirty="0">
                <a:solidFill>
                  <a:srgbClr val="FFFFFF"/>
                </a:solidFill>
                <a:latin typeface="Nobile" pitchFamily="34" charset="0"/>
                <a:ea typeface="Nobile" pitchFamily="34" charset="-122"/>
                <a:cs typeface="Nobile" pitchFamily="34" charset="-120"/>
              </a:rPr>
              <a:t>pj</a:t>
            </a:r>
            <a:endParaRPr lang="en-US" sz="768" dirty="0"/>
          </a:p>
        </p:txBody>
      </p:sp>
      <p:sp>
        <p:nvSpPr>
          <p:cNvPr id="10" name="Text 6"/>
          <p:cNvSpPr/>
          <p:nvPr/>
        </p:nvSpPr>
        <p:spPr>
          <a:xfrm>
            <a:off x="6868716" y="6077545"/>
            <a:ext cx="1844754"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
        <p:nvSpPr>
          <p:cNvPr id="4" name="Text 2"/>
          <p:cNvSpPr/>
          <p:nvPr/>
        </p:nvSpPr>
        <p:spPr>
          <a:xfrm>
            <a:off x="864037" y="2203013"/>
            <a:ext cx="6172200" cy="771525"/>
          </a:xfrm>
          <a:prstGeom prst="rect">
            <a:avLst/>
          </a:prstGeom>
          <a:noFill/>
          <a:ln/>
        </p:spPr>
        <p:txBody>
          <a:bodyPr wrap="none" rtlCol="0" anchor="t"/>
          <a:lstStyle/>
          <a:p>
            <a:pPr marL="0" indent="0">
              <a:lnSpc>
                <a:spcPts val="6075"/>
              </a:lnSpc>
              <a:buNone/>
            </a:pPr>
            <a:r>
              <a:rPr lang="en-US" sz="4860" dirty="0">
                <a:solidFill>
                  <a:srgbClr val="1B1B27"/>
                </a:solidFill>
                <a:latin typeface="Alexandria" pitchFamily="34" charset="0"/>
                <a:ea typeface="Alexandria" pitchFamily="34" charset="-122"/>
                <a:cs typeface="Alexandria" pitchFamily="34" charset="-120"/>
              </a:rPr>
              <a:t>Types of Pollution</a:t>
            </a:r>
            <a:endParaRPr lang="en-US" sz="4860" dirty="0"/>
          </a:p>
        </p:txBody>
      </p:sp>
      <p:sp>
        <p:nvSpPr>
          <p:cNvPr id="5" name="Text 3"/>
          <p:cNvSpPr/>
          <p:nvPr/>
        </p:nvSpPr>
        <p:spPr>
          <a:xfrm>
            <a:off x="864037" y="3591639"/>
            <a:ext cx="3086100" cy="385763"/>
          </a:xfrm>
          <a:prstGeom prst="rect">
            <a:avLst/>
          </a:prstGeom>
          <a:noFill/>
          <a:ln/>
        </p:spPr>
        <p:txBody>
          <a:bodyPr wrap="none" rtlCol="0" anchor="t"/>
          <a:lstStyle/>
          <a:p>
            <a:pPr marL="0" indent="0">
              <a:lnSpc>
                <a:spcPts val="3038"/>
              </a:lnSpc>
              <a:buNone/>
            </a:pPr>
            <a:r>
              <a:rPr lang="en-US" sz="2430" dirty="0">
                <a:solidFill>
                  <a:srgbClr val="1B1B27"/>
                </a:solidFill>
                <a:latin typeface="Alexandria" pitchFamily="34" charset="0"/>
                <a:ea typeface="Alexandria" pitchFamily="34" charset="-122"/>
                <a:cs typeface="Alexandria" pitchFamily="34" charset="-120"/>
              </a:rPr>
              <a:t>Air Pollution</a:t>
            </a:r>
            <a:endParaRPr lang="en-US" sz="2430" dirty="0"/>
          </a:p>
        </p:txBody>
      </p:sp>
      <p:sp>
        <p:nvSpPr>
          <p:cNvPr id="6" name="Text 4"/>
          <p:cNvSpPr/>
          <p:nvPr/>
        </p:nvSpPr>
        <p:spPr>
          <a:xfrm>
            <a:off x="864037" y="4224218"/>
            <a:ext cx="3898821" cy="1580198"/>
          </a:xfrm>
          <a:prstGeom prst="rect">
            <a:avLst/>
          </a:prstGeom>
          <a:noFill/>
          <a:ln/>
        </p:spPr>
        <p:txBody>
          <a:bodyPr wrap="square" rtlCol="0" anchor="t"/>
          <a:lstStyle/>
          <a:p>
            <a:pPr marL="0" indent="0">
              <a:lnSpc>
                <a:spcPts val="3110"/>
              </a:lnSpc>
              <a:buNone/>
            </a:pPr>
            <a:r>
              <a:rPr lang="en-US" sz="1944" dirty="0">
                <a:solidFill>
                  <a:srgbClr val="404155"/>
                </a:solidFill>
                <a:latin typeface="Nobile" pitchFamily="34" charset="0"/>
                <a:ea typeface="Nobile" pitchFamily="34" charset="-122"/>
                <a:cs typeface="Nobile" pitchFamily="34" charset="-120"/>
              </a:rPr>
              <a:t>Caused by vehicle emissions, industrial processes, and burning of fossil fuels, leading to smog and poor air quality.</a:t>
            </a:r>
            <a:endParaRPr lang="en-US" sz="1944" dirty="0"/>
          </a:p>
        </p:txBody>
      </p:sp>
      <p:sp>
        <p:nvSpPr>
          <p:cNvPr id="7" name="Text 5"/>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dirty="0">
                <a:solidFill>
                  <a:srgbClr val="1B1B27"/>
                </a:solidFill>
                <a:latin typeface="Alexandria" pitchFamily="34" charset="0"/>
                <a:ea typeface="Alexandria" pitchFamily="34" charset="-122"/>
                <a:cs typeface="Alexandria" pitchFamily="34" charset="-120"/>
              </a:rPr>
              <a:t>Water Pollution</a:t>
            </a:r>
            <a:endParaRPr lang="en-US" sz="2430" dirty="0"/>
          </a:p>
        </p:txBody>
      </p:sp>
      <p:sp>
        <p:nvSpPr>
          <p:cNvPr id="8" name="Text 6"/>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dirty="0">
                <a:solidFill>
                  <a:srgbClr val="404155"/>
                </a:solidFill>
                <a:latin typeface="Nobile" pitchFamily="34" charset="0"/>
                <a:ea typeface="Nobile" pitchFamily="34" charset="-122"/>
                <a:cs typeface="Nobile" pitchFamily="34" charset="-120"/>
              </a:rPr>
              <a:t>Contamination of water bodies by chemicals, sewage, and plastic waste, harming aquatic ecosystems.</a:t>
            </a:r>
            <a:endParaRPr lang="en-US" sz="1944" dirty="0"/>
          </a:p>
        </p:txBody>
      </p:sp>
      <p:sp>
        <p:nvSpPr>
          <p:cNvPr id="9" name="Text 7"/>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dirty="0">
                <a:solidFill>
                  <a:srgbClr val="1B1B27"/>
                </a:solidFill>
                <a:latin typeface="Alexandria" pitchFamily="34" charset="0"/>
                <a:ea typeface="Alexandria" pitchFamily="34" charset="-122"/>
                <a:cs typeface="Alexandria" pitchFamily="34" charset="-120"/>
              </a:rPr>
              <a:t>Soil Pollution</a:t>
            </a:r>
            <a:endParaRPr lang="en-US" sz="2430" dirty="0"/>
          </a:p>
        </p:txBody>
      </p:sp>
      <p:sp>
        <p:nvSpPr>
          <p:cNvPr id="10" name="Text 8"/>
          <p:cNvSpPr/>
          <p:nvPr/>
        </p:nvSpPr>
        <p:spPr>
          <a:xfrm>
            <a:off x="9881354" y="4224218"/>
            <a:ext cx="3898821" cy="1580198"/>
          </a:xfrm>
          <a:prstGeom prst="rect">
            <a:avLst/>
          </a:prstGeom>
          <a:noFill/>
          <a:ln/>
        </p:spPr>
        <p:txBody>
          <a:bodyPr wrap="square" rtlCol="0" anchor="t"/>
          <a:lstStyle/>
          <a:p>
            <a:pPr marL="0" indent="0">
              <a:lnSpc>
                <a:spcPts val="3110"/>
              </a:lnSpc>
              <a:buNone/>
            </a:pPr>
            <a:r>
              <a:rPr lang="en-US" sz="1944" dirty="0">
                <a:solidFill>
                  <a:srgbClr val="404155"/>
                </a:solidFill>
                <a:latin typeface="Nobile" pitchFamily="34" charset="0"/>
                <a:ea typeface="Nobile" pitchFamily="34" charset="-122"/>
                <a:cs typeface="Nobile" pitchFamily="34" charset="-120"/>
              </a:rPr>
              <a:t>Degradation of soil quality from pesticides, heavy metals, and improper waste disposal, impacting agriculture.</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63247" y="1562457"/>
            <a:ext cx="4959787" cy="5104567"/>
          </a:xfrm>
          <a:prstGeom prst="rect">
            <a:avLst/>
          </a:prstGeom>
        </p:spPr>
      </p:pic>
      <p:sp>
        <p:nvSpPr>
          <p:cNvPr id="6" name="Text 2"/>
          <p:cNvSpPr/>
          <p:nvPr/>
        </p:nvSpPr>
        <p:spPr>
          <a:xfrm>
            <a:off x="6223516" y="579834"/>
            <a:ext cx="5265301" cy="658058"/>
          </a:xfrm>
          <a:prstGeom prst="rect">
            <a:avLst/>
          </a:prstGeom>
          <a:noFill/>
          <a:ln/>
        </p:spPr>
        <p:txBody>
          <a:bodyPr wrap="none" rtlCol="0" anchor="t"/>
          <a:lstStyle/>
          <a:p>
            <a:pPr marL="0" indent="0">
              <a:lnSpc>
                <a:spcPts val="5182"/>
              </a:lnSpc>
              <a:buNone/>
            </a:pPr>
            <a:r>
              <a:rPr lang="en-US" sz="4146" dirty="0">
                <a:solidFill>
                  <a:srgbClr val="1B1B27"/>
                </a:solidFill>
                <a:latin typeface="Alexandria" pitchFamily="34" charset="0"/>
                <a:ea typeface="Alexandria" pitchFamily="34" charset="-122"/>
                <a:cs typeface="Alexandria" pitchFamily="34" charset="-120"/>
              </a:rPr>
              <a:t>Causes of Pollution</a:t>
            </a:r>
            <a:endParaRPr lang="en-US" sz="4146" dirty="0"/>
          </a:p>
        </p:txBody>
      </p:sp>
      <p:sp>
        <p:nvSpPr>
          <p:cNvPr id="7" name="Shape 3"/>
          <p:cNvSpPr/>
          <p:nvPr/>
        </p:nvSpPr>
        <p:spPr>
          <a:xfrm>
            <a:off x="6223516" y="1790700"/>
            <a:ext cx="473869" cy="473869"/>
          </a:xfrm>
          <a:prstGeom prst="roundRect">
            <a:avLst>
              <a:gd name="adj" fmla="val 20001"/>
            </a:avLst>
          </a:prstGeom>
          <a:solidFill>
            <a:srgbClr val="D2DDF9"/>
          </a:solidFill>
          <a:ln w="7620">
            <a:solidFill>
              <a:srgbClr val="B8C3DF"/>
            </a:solidFill>
            <a:prstDash val="solid"/>
          </a:ln>
        </p:spPr>
      </p:sp>
      <p:sp>
        <p:nvSpPr>
          <p:cNvPr id="8" name="Text 4"/>
          <p:cNvSpPr/>
          <p:nvPr/>
        </p:nvSpPr>
        <p:spPr>
          <a:xfrm>
            <a:off x="6401157" y="1869638"/>
            <a:ext cx="118467" cy="315873"/>
          </a:xfrm>
          <a:prstGeom prst="rect">
            <a:avLst/>
          </a:prstGeom>
          <a:noFill/>
          <a:ln/>
        </p:spPr>
        <p:txBody>
          <a:bodyPr wrap="none" rtlCol="0" anchor="t"/>
          <a:lstStyle/>
          <a:p>
            <a:pPr marL="0" indent="0" algn="ctr">
              <a:lnSpc>
                <a:spcPts val="2488"/>
              </a:lnSpc>
              <a:buNone/>
            </a:pPr>
            <a:r>
              <a:rPr lang="en-US" sz="2488" dirty="0">
                <a:solidFill>
                  <a:srgbClr val="404155"/>
                </a:solidFill>
                <a:latin typeface="Alexandria" pitchFamily="34" charset="0"/>
                <a:ea typeface="Alexandria" pitchFamily="34" charset="-122"/>
                <a:cs typeface="Alexandria" pitchFamily="34" charset="-120"/>
              </a:rPr>
              <a:t>1</a:t>
            </a:r>
            <a:endParaRPr lang="en-US" sz="2488" dirty="0"/>
          </a:p>
        </p:txBody>
      </p:sp>
      <p:sp>
        <p:nvSpPr>
          <p:cNvPr id="9" name="Text 5"/>
          <p:cNvSpPr/>
          <p:nvPr/>
        </p:nvSpPr>
        <p:spPr>
          <a:xfrm>
            <a:off x="6907887" y="1790700"/>
            <a:ext cx="2632591" cy="328970"/>
          </a:xfrm>
          <a:prstGeom prst="rect">
            <a:avLst/>
          </a:prstGeom>
          <a:noFill/>
          <a:ln/>
        </p:spPr>
        <p:txBody>
          <a:bodyPr wrap="none" rtlCol="0" anchor="t"/>
          <a:lstStyle/>
          <a:p>
            <a:pPr marL="0" indent="0">
              <a:lnSpc>
                <a:spcPts val="2591"/>
              </a:lnSpc>
              <a:buNone/>
            </a:pPr>
            <a:r>
              <a:rPr lang="en-US" sz="2073" dirty="0">
                <a:solidFill>
                  <a:srgbClr val="404155"/>
                </a:solidFill>
                <a:latin typeface="Alexandria" pitchFamily="34" charset="0"/>
                <a:ea typeface="Alexandria" pitchFamily="34" charset="-122"/>
                <a:cs typeface="Alexandria" pitchFamily="34" charset="-120"/>
              </a:rPr>
              <a:t>Industrialization</a:t>
            </a:r>
            <a:endParaRPr lang="en-US" sz="2073" dirty="0"/>
          </a:p>
        </p:txBody>
      </p:sp>
      <p:sp>
        <p:nvSpPr>
          <p:cNvPr id="10" name="Text 6"/>
          <p:cNvSpPr/>
          <p:nvPr/>
        </p:nvSpPr>
        <p:spPr>
          <a:xfrm>
            <a:off x="6907887" y="2245995"/>
            <a:ext cx="6985397" cy="673894"/>
          </a:xfrm>
          <a:prstGeom prst="rect">
            <a:avLst/>
          </a:prstGeom>
          <a:noFill/>
          <a:ln/>
        </p:spPr>
        <p:txBody>
          <a:bodyPr wrap="square" rtlCol="0" anchor="t"/>
          <a:lstStyle/>
          <a:p>
            <a:pPr marL="0" indent="0">
              <a:lnSpc>
                <a:spcPts val="2653"/>
              </a:lnSpc>
              <a:buNone/>
            </a:pPr>
            <a:r>
              <a:rPr lang="en-US" sz="1658" dirty="0">
                <a:solidFill>
                  <a:srgbClr val="404155"/>
                </a:solidFill>
                <a:latin typeface="Nobile" pitchFamily="34" charset="0"/>
                <a:ea typeface="Nobile" pitchFamily="34" charset="-122"/>
                <a:cs typeface="Nobile" pitchFamily="34" charset="-120"/>
              </a:rPr>
              <a:t>Rapid industrial growth and the use of fossil fuels have contributed significantly to pollution.</a:t>
            </a:r>
            <a:endParaRPr lang="en-US" sz="1658" dirty="0"/>
          </a:p>
        </p:txBody>
      </p:sp>
      <p:sp>
        <p:nvSpPr>
          <p:cNvPr id="11" name="Shape 7"/>
          <p:cNvSpPr/>
          <p:nvPr/>
        </p:nvSpPr>
        <p:spPr>
          <a:xfrm>
            <a:off x="6223516" y="3367326"/>
            <a:ext cx="473869" cy="473869"/>
          </a:xfrm>
          <a:prstGeom prst="roundRect">
            <a:avLst>
              <a:gd name="adj" fmla="val 20001"/>
            </a:avLst>
          </a:prstGeom>
          <a:solidFill>
            <a:srgbClr val="D2DDF9"/>
          </a:solidFill>
          <a:ln w="7620">
            <a:solidFill>
              <a:srgbClr val="B8C3DF"/>
            </a:solidFill>
            <a:prstDash val="solid"/>
          </a:ln>
        </p:spPr>
      </p:sp>
      <p:sp>
        <p:nvSpPr>
          <p:cNvPr id="12" name="Text 8"/>
          <p:cNvSpPr/>
          <p:nvPr/>
        </p:nvSpPr>
        <p:spPr>
          <a:xfrm>
            <a:off x="6368058" y="3446264"/>
            <a:ext cx="184785" cy="315873"/>
          </a:xfrm>
          <a:prstGeom prst="rect">
            <a:avLst/>
          </a:prstGeom>
          <a:noFill/>
          <a:ln/>
        </p:spPr>
        <p:txBody>
          <a:bodyPr wrap="none" rtlCol="0" anchor="t"/>
          <a:lstStyle/>
          <a:p>
            <a:pPr marL="0" indent="0" algn="ctr">
              <a:lnSpc>
                <a:spcPts val="2488"/>
              </a:lnSpc>
              <a:buNone/>
            </a:pPr>
            <a:r>
              <a:rPr lang="en-US" sz="2488" dirty="0">
                <a:solidFill>
                  <a:srgbClr val="404155"/>
                </a:solidFill>
                <a:latin typeface="Alexandria" pitchFamily="34" charset="0"/>
                <a:ea typeface="Alexandria" pitchFamily="34" charset="-122"/>
                <a:cs typeface="Alexandria" pitchFamily="34" charset="-120"/>
              </a:rPr>
              <a:t>2</a:t>
            </a:r>
            <a:endParaRPr lang="en-US" sz="2488" dirty="0"/>
          </a:p>
        </p:txBody>
      </p:sp>
      <p:sp>
        <p:nvSpPr>
          <p:cNvPr id="13" name="Text 9"/>
          <p:cNvSpPr/>
          <p:nvPr/>
        </p:nvSpPr>
        <p:spPr>
          <a:xfrm>
            <a:off x="6907887" y="3367326"/>
            <a:ext cx="2632591" cy="328970"/>
          </a:xfrm>
          <a:prstGeom prst="rect">
            <a:avLst/>
          </a:prstGeom>
          <a:noFill/>
          <a:ln/>
        </p:spPr>
        <p:txBody>
          <a:bodyPr wrap="none" rtlCol="0" anchor="t"/>
          <a:lstStyle/>
          <a:p>
            <a:pPr marL="0" indent="0">
              <a:lnSpc>
                <a:spcPts val="2591"/>
              </a:lnSpc>
              <a:buNone/>
            </a:pPr>
            <a:r>
              <a:rPr lang="en-US" sz="2073" dirty="0">
                <a:solidFill>
                  <a:srgbClr val="404155"/>
                </a:solidFill>
                <a:latin typeface="Alexandria" pitchFamily="34" charset="0"/>
                <a:ea typeface="Alexandria" pitchFamily="34" charset="-122"/>
                <a:cs typeface="Alexandria" pitchFamily="34" charset="-120"/>
              </a:rPr>
              <a:t>Population Growth</a:t>
            </a:r>
            <a:endParaRPr lang="en-US" sz="2073" dirty="0"/>
          </a:p>
        </p:txBody>
      </p:sp>
      <p:sp>
        <p:nvSpPr>
          <p:cNvPr id="14" name="Text 10"/>
          <p:cNvSpPr/>
          <p:nvPr/>
        </p:nvSpPr>
        <p:spPr>
          <a:xfrm>
            <a:off x="6907887" y="3822621"/>
            <a:ext cx="6985397" cy="673894"/>
          </a:xfrm>
          <a:prstGeom prst="rect">
            <a:avLst/>
          </a:prstGeom>
          <a:noFill/>
          <a:ln/>
        </p:spPr>
        <p:txBody>
          <a:bodyPr wrap="square" rtlCol="0" anchor="t"/>
          <a:lstStyle/>
          <a:p>
            <a:pPr marL="0" indent="0">
              <a:lnSpc>
                <a:spcPts val="2653"/>
              </a:lnSpc>
              <a:buNone/>
            </a:pPr>
            <a:r>
              <a:rPr lang="en-US" sz="1658" dirty="0">
                <a:solidFill>
                  <a:srgbClr val="404155"/>
                </a:solidFill>
                <a:latin typeface="Nobile" pitchFamily="34" charset="0"/>
                <a:ea typeface="Nobile" pitchFamily="34" charset="-122"/>
                <a:cs typeface="Nobile" pitchFamily="34" charset="-120"/>
              </a:rPr>
              <a:t>Increased human activity and resource consumption have led to higher waste generation and pollution.</a:t>
            </a:r>
            <a:endParaRPr lang="en-US" sz="1658" dirty="0"/>
          </a:p>
        </p:txBody>
      </p:sp>
      <p:sp>
        <p:nvSpPr>
          <p:cNvPr id="15" name="Shape 11"/>
          <p:cNvSpPr/>
          <p:nvPr/>
        </p:nvSpPr>
        <p:spPr>
          <a:xfrm>
            <a:off x="6223516" y="4943951"/>
            <a:ext cx="473869" cy="473869"/>
          </a:xfrm>
          <a:prstGeom prst="roundRect">
            <a:avLst>
              <a:gd name="adj" fmla="val 20001"/>
            </a:avLst>
          </a:prstGeom>
          <a:solidFill>
            <a:srgbClr val="D2DDF9"/>
          </a:solidFill>
          <a:ln w="7620">
            <a:solidFill>
              <a:srgbClr val="B8C3DF"/>
            </a:solidFill>
            <a:prstDash val="solid"/>
          </a:ln>
        </p:spPr>
      </p:sp>
      <p:sp>
        <p:nvSpPr>
          <p:cNvPr id="16" name="Text 12"/>
          <p:cNvSpPr/>
          <p:nvPr/>
        </p:nvSpPr>
        <p:spPr>
          <a:xfrm>
            <a:off x="6367343" y="5022890"/>
            <a:ext cx="186095" cy="315873"/>
          </a:xfrm>
          <a:prstGeom prst="rect">
            <a:avLst/>
          </a:prstGeom>
          <a:noFill/>
          <a:ln/>
        </p:spPr>
        <p:txBody>
          <a:bodyPr wrap="none" rtlCol="0" anchor="t"/>
          <a:lstStyle/>
          <a:p>
            <a:pPr marL="0" indent="0" algn="ctr">
              <a:lnSpc>
                <a:spcPts val="2488"/>
              </a:lnSpc>
              <a:buNone/>
            </a:pPr>
            <a:r>
              <a:rPr lang="en-US" sz="2488" dirty="0">
                <a:solidFill>
                  <a:srgbClr val="404155"/>
                </a:solidFill>
                <a:latin typeface="Alexandria" pitchFamily="34" charset="0"/>
                <a:ea typeface="Alexandria" pitchFamily="34" charset="-122"/>
                <a:cs typeface="Alexandria" pitchFamily="34" charset="-120"/>
              </a:rPr>
              <a:t>3</a:t>
            </a:r>
            <a:endParaRPr lang="en-US" sz="2488" dirty="0"/>
          </a:p>
        </p:txBody>
      </p:sp>
      <p:sp>
        <p:nvSpPr>
          <p:cNvPr id="17" name="Text 13"/>
          <p:cNvSpPr/>
          <p:nvPr/>
        </p:nvSpPr>
        <p:spPr>
          <a:xfrm>
            <a:off x="6907887" y="4943951"/>
            <a:ext cx="3121343" cy="328970"/>
          </a:xfrm>
          <a:prstGeom prst="rect">
            <a:avLst/>
          </a:prstGeom>
          <a:noFill/>
          <a:ln/>
        </p:spPr>
        <p:txBody>
          <a:bodyPr wrap="none" rtlCol="0" anchor="t"/>
          <a:lstStyle/>
          <a:p>
            <a:pPr marL="0" indent="0">
              <a:lnSpc>
                <a:spcPts val="2591"/>
              </a:lnSpc>
              <a:buNone/>
            </a:pPr>
            <a:r>
              <a:rPr lang="en-US" sz="2073" dirty="0">
                <a:solidFill>
                  <a:srgbClr val="404155"/>
                </a:solidFill>
                <a:latin typeface="Alexandria" pitchFamily="34" charset="0"/>
                <a:ea typeface="Alexandria" pitchFamily="34" charset="-122"/>
                <a:cs typeface="Alexandria" pitchFamily="34" charset="-120"/>
              </a:rPr>
              <a:t>Unsustainable Practices</a:t>
            </a:r>
            <a:endParaRPr lang="en-US" sz="2073" dirty="0"/>
          </a:p>
        </p:txBody>
      </p:sp>
      <p:sp>
        <p:nvSpPr>
          <p:cNvPr id="18" name="Text 14"/>
          <p:cNvSpPr/>
          <p:nvPr/>
        </p:nvSpPr>
        <p:spPr>
          <a:xfrm>
            <a:off x="6907887" y="5399246"/>
            <a:ext cx="6985397" cy="673894"/>
          </a:xfrm>
          <a:prstGeom prst="rect">
            <a:avLst/>
          </a:prstGeom>
          <a:noFill/>
          <a:ln/>
        </p:spPr>
        <p:txBody>
          <a:bodyPr wrap="square" rtlCol="0" anchor="t"/>
          <a:lstStyle/>
          <a:p>
            <a:pPr marL="0" indent="0">
              <a:lnSpc>
                <a:spcPts val="2653"/>
              </a:lnSpc>
              <a:buNone/>
            </a:pPr>
            <a:r>
              <a:rPr lang="en-US" sz="1658" dirty="0">
                <a:solidFill>
                  <a:srgbClr val="404155"/>
                </a:solidFill>
                <a:latin typeface="Nobile" pitchFamily="34" charset="0"/>
                <a:ea typeface="Nobile" pitchFamily="34" charset="-122"/>
                <a:cs typeface="Nobile" pitchFamily="34" charset="-120"/>
              </a:rPr>
              <a:t>Poor waste management, deforestation, and overuse of pesticides are examples of unsustainable practices.</a:t>
            </a:r>
            <a:endParaRPr lang="en-US" sz="1658" dirty="0"/>
          </a:p>
        </p:txBody>
      </p:sp>
      <p:sp>
        <p:nvSpPr>
          <p:cNvPr id="19" name="Shape 15"/>
          <p:cNvSpPr/>
          <p:nvPr/>
        </p:nvSpPr>
        <p:spPr>
          <a:xfrm>
            <a:off x="6223516" y="6520577"/>
            <a:ext cx="473869" cy="473869"/>
          </a:xfrm>
          <a:prstGeom prst="roundRect">
            <a:avLst>
              <a:gd name="adj" fmla="val 20001"/>
            </a:avLst>
          </a:prstGeom>
          <a:solidFill>
            <a:srgbClr val="D2DDF9"/>
          </a:solidFill>
          <a:ln w="7620">
            <a:solidFill>
              <a:srgbClr val="B8C3DF"/>
            </a:solidFill>
            <a:prstDash val="solid"/>
          </a:ln>
        </p:spPr>
      </p:sp>
      <p:sp>
        <p:nvSpPr>
          <p:cNvPr id="20" name="Text 16"/>
          <p:cNvSpPr/>
          <p:nvPr/>
        </p:nvSpPr>
        <p:spPr>
          <a:xfrm>
            <a:off x="6366153" y="6599515"/>
            <a:ext cx="188595" cy="315873"/>
          </a:xfrm>
          <a:prstGeom prst="rect">
            <a:avLst/>
          </a:prstGeom>
          <a:noFill/>
          <a:ln/>
        </p:spPr>
        <p:txBody>
          <a:bodyPr wrap="none" rtlCol="0" anchor="t"/>
          <a:lstStyle/>
          <a:p>
            <a:pPr marL="0" indent="0" algn="ctr">
              <a:lnSpc>
                <a:spcPts val="2488"/>
              </a:lnSpc>
              <a:buNone/>
            </a:pPr>
            <a:r>
              <a:rPr lang="en-US" sz="2488" dirty="0">
                <a:solidFill>
                  <a:srgbClr val="404155"/>
                </a:solidFill>
                <a:latin typeface="Alexandria" pitchFamily="34" charset="0"/>
                <a:ea typeface="Alexandria" pitchFamily="34" charset="-122"/>
                <a:cs typeface="Alexandria" pitchFamily="34" charset="-120"/>
              </a:rPr>
              <a:t>4</a:t>
            </a:r>
            <a:endParaRPr lang="en-US" sz="2488" dirty="0"/>
          </a:p>
        </p:txBody>
      </p:sp>
      <p:sp>
        <p:nvSpPr>
          <p:cNvPr id="21" name="Text 17"/>
          <p:cNvSpPr/>
          <p:nvPr/>
        </p:nvSpPr>
        <p:spPr>
          <a:xfrm>
            <a:off x="6907887" y="6520577"/>
            <a:ext cx="2632591" cy="328970"/>
          </a:xfrm>
          <a:prstGeom prst="rect">
            <a:avLst/>
          </a:prstGeom>
          <a:noFill/>
          <a:ln/>
        </p:spPr>
        <p:txBody>
          <a:bodyPr wrap="none" rtlCol="0" anchor="t"/>
          <a:lstStyle/>
          <a:p>
            <a:pPr marL="0" indent="0">
              <a:lnSpc>
                <a:spcPts val="2591"/>
              </a:lnSpc>
              <a:buNone/>
            </a:pPr>
            <a:r>
              <a:rPr lang="en-US" sz="2073" dirty="0">
                <a:solidFill>
                  <a:srgbClr val="404155"/>
                </a:solidFill>
                <a:latin typeface="Alexandria" pitchFamily="34" charset="0"/>
                <a:ea typeface="Alexandria" pitchFamily="34" charset="-122"/>
                <a:cs typeface="Alexandria" pitchFamily="34" charset="-120"/>
              </a:rPr>
              <a:t>Transportation</a:t>
            </a:r>
            <a:endParaRPr lang="en-US" sz="2073" dirty="0"/>
          </a:p>
        </p:txBody>
      </p:sp>
      <p:sp>
        <p:nvSpPr>
          <p:cNvPr id="22" name="Text 18"/>
          <p:cNvSpPr/>
          <p:nvPr/>
        </p:nvSpPr>
        <p:spPr>
          <a:xfrm>
            <a:off x="6907887" y="6975872"/>
            <a:ext cx="6985397" cy="673894"/>
          </a:xfrm>
          <a:prstGeom prst="rect">
            <a:avLst/>
          </a:prstGeom>
          <a:noFill/>
          <a:ln/>
        </p:spPr>
        <p:txBody>
          <a:bodyPr wrap="square" rtlCol="0" anchor="t"/>
          <a:lstStyle/>
          <a:p>
            <a:pPr marL="0" indent="0">
              <a:lnSpc>
                <a:spcPts val="2653"/>
              </a:lnSpc>
              <a:buNone/>
            </a:pPr>
            <a:r>
              <a:rPr lang="en-US" sz="1658" dirty="0">
                <a:solidFill>
                  <a:srgbClr val="404155"/>
                </a:solidFill>
                <a:latin typeface="Nobile" pitchFamily="34" charset="0"/>
                <a:ea typeface="Nobile" pitchFamily="34" charset="-122"/>
                <a:cs typeface="Nobile" pitchFamily="34" charset="-120"/>
              </a:rPr>
              <a:t>Vehicle emissions, including from cars, trucks, and planes, are a major source of air pollution.</a:t>
            </a:r>
            <a:endParaRPr lang="en-US" sz="165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429947"/>
            <a:ext cx="5054322" cy="3369588"/>
          </a:xfrm>
          <a:prstGeom prst="rect">
            <a:avLst/>
          </a:prstGeom>
        </p:spPr>
      </p:pic>
      <p:sp>
        <p:nvSpPr>
          <p:cNvPr id="6" name="Text 2"/>
          <p:cNvSpPr/>
          <p:nvPr/>
        </p:nvSpPr>
        <p:spPr>
          <a:xfrm>
            <a:off x="604837" y="881182"/>
            <a:ext cx="7660005" cy="540068"/>
          </a:xfrm>
          <a:prstGeom prst="rect">
            <a:avLst/>
          </a:prstGeom>
          <a:noFill/>
          <a:ln/>
        </p:spPr>
        <p:txBody>
          <a:bodyPr wrap="none" rtlCol="0" anchor="t"/>
          <a:lstStyle/>
          <a:p>
            <a:pPr marL="0" indent="0">
              <a:lnSpc>
                <a:spcPts val="4253"/>
              </a:lnSpc>
              <a:buNone/>
            </a:pPr>
            <a:r>
              <a:rPr lang="en-US" sz="3402" dirty="0">
                <a:solidFill>
                  <a:srgbClr val="1B1B27"/>
                </a:solidFill>
                <a:latin typeface="Alexandria" pitchFamily="34" charset="0"/>
                <a:ea typeface="Alexandria" pitchFamily="34" charset="-122"/>
                <a:cs typeface="Alexandria" pitchFamily="34" charset="-120"/>
              </a:rPr>
              <a:t>Environmental Impacts of Pollution</a:t>
            </a:r>
            <a:endParaRPr lang="en-US" sz="3402" dirty="0"/>
          </a:p>
        </p:txBody>
      </p:sp>
      <p:sp>
        <p:nvSpPr>
          <p:cNvPr id="7" name="Shape 3"/>
          <p:cNvSpPr/>
          <p:nvPr/>
        </p:nvSpPr>
        <p:spPr>
          <a:xfrm>
            <a:off x="604837" y="1680448"/>
            <a:ext cx="7934325" cy="1287423"/>
          </a:xfrm>
          <a:prstGeom prst="roundRect">
            <a:avLst>
              <a:gd name="adj" fmla="val 6041"/>
            </a:avLst>
          </a:prstGeom>
          <a:solidFill>
            <a:srgbClr val="D2DDF9"/>
          </a:solidFill>
          <a:ln w="7620">
            <a:solidFill>
              <a:srgbClr val="B8C3DF"/>
            </a:solidFill>
            <a:prstDash val="solid"/>
          </a:ln>
        </p:spPr>
      </p:sp>
      <p:sp>
        <p:nvSpPr>
          <p:cNvPr id="8" name="Text 4"/>
          <p:cNvSpPr/>
          <p:nvPr/>
        </p:nvSpPr>
        <p:spPr>
          <a:xfrm>
            <a:off x="785217" y="1860828"/>
            <a:ext cx="2160270" cy="269915"/>
          </a:xfrm>
          <a:prstGeom prst="rect">
            <a:avLst/>
          </a:prstGeom>
          <a:noFill/>
          <a:ln/>
        </p:spPr>
        <p:txBody>
          <a:bodyPr wrap="none" rtlCol="0" anchor="t"/>
          <a:lstStyle/>
          <a:p>
            <a:pPr marL="0" indent="0">
              <a:lnSpc>
                <a:spcPts val="2126"/>
              </a:lnSpc>
              <a:buNone/>
            </a:pPr>
            <a:r>
              <a:rPr lang="en-US" sz="1701" dirty="0">
                <a:solidFill>
                  <a:srgbClr val="404155"/>
                </a:solidFill>
                <a:latin typeface="Alexandria" pitchFamily="34" charset="0"/>
                <a:ea typeface="Alexandria" pitchFamily="34" charset="-122"/>
                <a:cs typeface="Alexandria" pitchFamily="34" charset="-120"/>
              </a:rPr>
              <a:t>Ecosystem Damage</a:t>
            </a:r>
            <a:endParaRPr lang="en-US" sz="1701" dirty="0"/>
          </a:p>
        </p:txBody>
      </p:sp>
      <p:sp>
        <p:nvSpPr>
          <p:cNvPr id="9" name="Text 5"/>
          <p:cNvSpPr/>
          <p:nvPr/>
        </p:nvSpPr>
        <p:spPr>
          <a:xfrm>
            <a:off x="785217" y="2234327"/>
            <a:ext cx="7573566" cy="553164"/>
          </a:xfrm>
          <a:prstGeom prst="rect">
            <a:avLst/>
          </a:prstGeom>
          <a:noFill/>
          <a:ln/>
        </p:spPr>
        <p:txBody>
          <a:bodyPr wrap="square" rtlCol="0" anchor="t"/>
          <a:lstStyle/>
          <a:p>
            <a:pPr marL="0" indent="0">
              <a:lnSpc>
                <a:spcPts val="2177"/>
              </a:lnSpc>
              <a:buNone/>
            </a:pPr>
            <a:r>
              <a:rPr lang="en-US" sz="1361" dirty="0">
                <a:solidFill>
                  <a:srgbClr val="404155"/>
                </a:solidFill>
                <a:latin typeface="Nobile" pitchFamily="34" charset="0"/>
                <a:ea typeface="Nobile" pitchFamily="34" charset="-122"/>
                <a:cs typeface="Nobile" pitchFamily="34" charset="-120"/>
              </a:rPr>
              <a:t>Pollution can disrupt fragile ecosystems, leading to the loss of biodiversity and the degradation of natural habitats.</a:t>
            </a:r>
            <a:endParaRPr lang="en-US" sz="1361" dirty="0"/>
          </a:p>
        </p:txBody>
      </p:sp>
      <p:sp>
        <p:nvSpPr>
          <p:cNvPr id="10" name="Shape 6"/>
          <p:cNvSpPr/>
          <p:nvPr/>
        </p:nvSpPr>
        <p:spPr>
          <a:xfrm>
            <a:off x="604837" y="3140631"/>
            <a:ext cx="7934325" cy="1287423"/>
          </a:xfrm>
          <a:prstGeom prst="roundRect">
            <a:avLst>
              <a:gd name="adj" fmla="val 6041"/>
            </a:avLst>
          </a:prstGeom>
          <a:solidFill>
            <a:srgbClr val="D2DDF9"/>
          </a:solidFill>
          <a:ln w="7620">
            <a:solidFill>
              <a:srgbClr val="B8C3DF"/>
            </a:solidFill>
            <a:prstDash val="solid"/>
          </a:ln>
        </p:spPr>
      </p:sp>
      <p:sp>
        <p:nvSpPr>
          <p:cNvPr id="11" name="Text 7"/>
          <p:cNvSpPr/>
          <p:nvPr/>
        </p:nvSpPr>
        <p:spPr>
          <a:xfrm>
            <a:off x="785217" y="3321010"/>
            <a:ext cx="2160270" cy="269915"/>
          </a:xfrm>
          <a:prstGeom prst="rect">
            <a:avLst/>
          </a:prstGeom>
          <a:noFill/>
          <a:ln/>
        </p:spPr>
        <p:txBody>
          <a:bodyPr wrap="none" rtlCol="0" anchor="t"/>
          <a:lstStyle/>
          <a:p>
            <a:pPr marL="0" indent="0">
              <a:lnSpc>
                <a:spcPts val="2126"/>
              </a:lnSpc>
              <a:buNone/>
            </a:pPr>
            <a:r>
              <a:rPr lang="en-US" sz="1701" dirty="0">
                <a:solidFill>
                  <a:srgbClr val="404155"/>
                </a:solidFill>
                <a:latin typeface="Alexandria" pitchFamily="34" charset="0"/>
                <a:ea typeface="Alexandria" pitchFamily="34" charset="-122"/>
                <a:cs typeface="Alexandria" pitchFamily="34" charset="-120"/>
              </a:rPr>
              <a:t>Climate Change</a:t>
            </a:r>
            <a:endParaRPr lang="en-US" sz="1701" dirty="0"/>
          </a:p>
        </p:txBody>
      </p:sp>
      <p:sp>
        <p:nvSpPr>
          <p:cNvPr id="12" name="Text 8"/>
          <p:cNvSpPr/>
          <p:nvPr/>
        </p:nvSpPr>
        <p:spPr>
          <a:xfrm>
            <a:off x="785217" y="3694509"/>
            <a:ext cx="7573566" cy="553164"/>
          </a:xfrm>
          <a:prstGeom prst="rect">
            <a:avLst/>
          </a:prstGeom>
          <a:noFill/>
          <a:ln/>
        </p:spPr>
        <p:txBody>
          <a:bodyPr wrap="square" rtlCol="0" anchor="t"/>
          <a:lstStyle/>
          <a:p>
            <a:pPr marL="0" indent="0">
              <a:lnSpc>
                <a:spcPts val="2177"/>
              </a:lnSpc>
              <a:buNone/>
            </a:pPr>
            <a:r>
              <a:rPr lang="en-US" sz="1361" dirty="0">
                <a:solidFill>
                  <a:srgbClr val="404155"/>
                </a:solidFill>
                <a:latin typeface="Nobile" pitchFamily="34" charset="0"/>
                <a:ea typeface="Nobile" pitchFamily="34" charset="-122"/>
                <a:cs typeface="Nobile" pitchFamily="34" charset="-120"/>
              </a:rPr>
              <a:t>Greenhouse gas emissions from human activities contribute to global warming and climate change, with far-reaching consequences.</a:t>
            </a:r>
            <a:endParaRPr lang="en-US" sz="1361" dirty="0"/>
          </a:p>
        </p:txBody>
      </p:sp>
      <p:sp>
        <p:nvSpPr>
          <p:cNvPr id="13" name="Shape 9"/>
          <p:cNvSpPr/>
          <p:nvPr/>
        </p:nvSpPr>
        <p:spPr>
          <a:xfrm>
            <a:off x="604837" y="4600813"/>
            <a:ext cx="7934325" cy="1287423"/>
          </a:xfrm>
          <a:prstGeom prst="roundRect">
            <a:avLst>
              <a:gd name="adj" fmla="val 6041"/>
            </a:avLst>
          </a:prstGeom>
          <a:solidFill>
            <a:srgbClr val="D2DDF9"/>
          </a:solidFill>
          <a:ln w="7620">
            <a:solidFill>
              <a:srgbClr val="B8C3DF"/>
            </a:solidFill>
            <a:prstDash val="solid"/>
          </a:ln>
        </p:spPr>
      </p:sp>
      <p:sp>
        <p:nvSpPr>
          <p:cNvPr id="14" name="Text 10"/>
          <p:cNvSpPr/>
          <p:nvPr/>
        </p:nvSpPr>
        <p:spPr>
          <a:xfrm>
            <a:off x="785217" y="4781193"/>
            <a:ext cx="2160270" cy="269915"/>
          </a:xfrm>
          <a:prstGeom prst="rect">
            <a:avLst/>
          </a:prstGeom>
          <a:noFill/>
          <a:ln/>
        </p:spPr>
        <p:txBody>
          <a:bodyPr wrap="none" rtlCol="0" anchor="t"/>
          <a:lstStyle/>
          <a:p>
            <a:pPr marL="0" indent="0">
              <a:lnSpc>
                <a:spcPts val="2126"/>
              </a:lnSpc>
              <a:buNone/>
            </a:pPr>
            <a:r>
              <a:rPr lang="en-US" sz="1701" dirty="0">
                <a:solidFill>
                  <a:srgbClr val="404155"/>
                </a:solidFill>
                <a:latin typeface="Alexandria" pitchFamily="34" charset="0"/>
                <a:ea typeface="Alexandria" pitchFamily="34" charset="-122"/>
                <a:cs typeface="Alexandria" pitchFamily="34" charset="-120"/>
              </a:rPr>
              <a:t>Resource Depletion</a:t>
            </a:r>
            <a:endParaRPr lang="en-US" sz="1701" dirty="0"/>
          </a:p>
        </p:txBody>
      </p:sp>
      <p:sp>
        <p:nvSpPr>
          <p:cNvPr id="15" name="Text 11"/>
          <p:cNvSpPr/>
          <p:nvPr/>
        </p:nvSpPr>
        <p:spPr>
          <a:xfrm>
            <a:off x="785217" y="5154692"/>
            <a:ext cx="7573566" cy="553164"/>
          </a:xfrm>
          <a:prstGeom prst="rect">
            <a:avLst/>
          </a:prstGeom>
          <a:noFill/>
          <a:ln/>
        </p:spPr>
        <p:txBody>
          <a:bodyPr wrap="square" rtlCol="0" anchor="t"/>
          <a:lstStyle/>
          <a:p>
            <a:pPr marL="0" indent="0">
              <a:lnSpc>
                <a:spcPts val="2177"/>
              </a:lnSpc>
              <a:buNone/>
            </a:pPr>
            <a:r>
              <a:rPr lang="en-US" sz="1361" dirty="0">
                <a:solidFill>
                  <a:srgbClr val="404155"/>
                </a:solidFill>
                <a:latin typeface="Nobile" pitchFamily="34" charset="0"/>
                <a:ea typeface="Nobile" pitchFamily="34" charset="-122"/>
                <a:cs typeface="Nobile" pitchFamily="34" charset="-120"/>
              </a:rPr>
              <a:t>Pollution can contaminate and deplete natural resources, such as clean water and arable land, limiting their availability.</a:t>
            </a:r>
            <a:endParaRPr lang="en-US" sz="1361" dirty="0"/>
          </a:p>
        </p:txBody>
      </p:sp>
      <p:sp>
        <p:nvSpPr>
          <p:cNvPr id="16" name="Shape 12"/>
          <p:cNvSpPr/>
          <p:nvPr/>
        </p:nvSpPr>
        <p:spPr>
          <a:xfrm>
            <a:off x="604837" y="6060996"/>
            <a:ext cx="7934325" cy="1287423"/>
          </a:xfrm>
          <a:prstGeom prst="roundRect">
            <a:avLst>
              <a:gd name="adj" fmla="val 6041"/>
            </a:avLst>
          </a:prstGeom>
          <a:solidFill>
            <a:srgbClr val="D2DDF9"/>
          </a:solidFill>
          <a:ln w="7620">
            <a:solidFill>
              <a:srgbClr val="B8C3DF"/>
            </a:solidFill>
            <a:prstDash val="solid"/>
          </a:ln>
        </p:spPr>
      </p:sp>
      <p:sp>
        <p:nvSpPr>
          <p:cNvPr id="17" name="Text 13"/>
          <p:cNvSpPr/>
          <p:nvPr/>
        </p:nvSpPr>
        <p:spPr>
          <a:xfrm>
            <a:off x="785217" y="6241375"/>
            <a:ext cx="2160270" cy="269915"/>
          </a:xfrm>
          <a:prstGeom prst="rect">
            <a:avLst/>
          </a:prstGeom>
          <a:noFill/>
          <a:ln/>
        </p:spPr>
        <p:txBody>
          <a:bodyPr wrap="none" rtlCol="0" anchor="t"/>
          <a:lstStyle/>
          <a:p>
            <a:pPr marL="0" indent="0">
              <a:lnSpc>
                <a:spcPts val="2126"/>
              </a:lnSpc>
              <a:buNone/>
            </a:pPr>
            <a:r>
              <a:rPr lang="en-US" sz="1701" dirty="0">
                <a:solidFill>
                  <a:srgbClr val="404155"/>
                </a:solidFill>
                <a:latin typeface="Alexandria" pitchFamily="34" charset="0"/>
                <a:ea typeface="Alexandria" pitchFamily="34" charset="-122"/>
                <a:cs typeface="Alexandria" pitchFamily="34" charset="-120"/>
              </a:rPr>
              <a:t>Biodiversity Loss</a:t>
            </a:r>
            <a:endParaRPr lang="en-US" sz="1701" dirty="0"/>
          </a:p>
        </p:txBody>
      </p:sp>
      <p:sp>
        <p:nvSpPr>
          <p:cNvPr id="18" name="Text 14"/>
          <p:cNvSpPr/>
          <p:nvPr/>
        </p:nvSpPr>
        <p:spPr>
          <a:xfrm>
            <a:off x="785217" y="6614874"/>
            <a:ext cx="7573566" cy="553164"/>
          </a:xfrm>
          <a:prstGeom prst="rect">
            <a:avLst/>
          </a:prstGeom>
          <a:noFill/>
          <a:ln/>
        </p:spPr>
        <p:txBody>
          <a:bodyPr wrap="square" rtlCol="0" anchor="t"/>
          <a:lstStyle/>
          <a:p>
            <a:pPr marL="0" indent="0">
              <a:lnSpc>
                <a:spcPts val="2177"/>
              </a:lnSpc>
              <a:buNone/>
            </a:pPr>
            <a:r>
              <a:rPr lang="en-US" sz="1361" dirty="0">
                <a:solidFill>
                  <a:srgbClr val="404155"/>
                </a:solidFill>
                <a:latin typeface="Nobile" pitchFamily="34" charset="0"/>
                <a:ea typeface="Nobile" pitchFamily="34" charset="-122"/>
                <a:cs typeface="Nobile" pitchFamily="34" charset="-120"/>
              </a:rPr>
              <a:t>Pollution can cause the extinction of plant and animal species, disrupting the delicate balance of ecosystems.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1060847" y="276106"/>
            <a:ext cx="3364706" cy="7677388"/>
          </a:xfrm>
          <a:prstGeom prst="rect">
            <a:avLst/>
          </a:prstGeom>
        </p:spPr>
      </p:pic>
      <p:sp>
        <p:nvSpPr>
          <p:cNvPr id="6" name="Text 2"/>
          <p:cNvSpPr/>
          <p:nvPr/>
        </p:nvSpPr>
        <p:spPr>
          <a:xfrm>
            <a:off x="6259473" y="953095"/>
            <a:ext cx="7561540" cy="690324"/>
          </a:xfrm>
          <a:prstGeom prst="rect">
            <a:avLst/>
          </a:prstGeom>
          <a:noFill/>
          <a:ln/>
        </p:spPr>
        <p:txBody>
          <a:bodyPr wrap="none" rtlCol="0" anchor="t"/>
          <a:lstStyle/>
          <a:p>
            <a:pPr marL="0" indent="0">
              <a:lnSpc>
                <a:spcPts val="5436"/>
              </a:lnSpc>
              <a:buNone/>
            </a:pPr>
            <a:r>
              <a:rPr lang="en-US" sz="4349" dirty="0">
                <a:solidFill>
                  <a:srgbClr val="1B1B27"/>
                </a:solidFill>
                <a:latin typeface="Alexandria" pitchFamily="34" charset="0"/>
                <a:ea typeface="Alexandria" pitchFamily="34" charset="-122"/>
                <a:cs typeface="Alexandria" pitchFamily="34" charset="-120"/>
              </a:rPr>
              <a:t>Health Impacts of Pollution</a:t>
            </a:r>
            <a:endParaRPr lang="en-US" sz="4349" dirty="0"/>
          </a:p>
        </p:txBody>
      </p:sp>
      <p:pic>
        <p:nvPicPr>
          <p:cNvPr id="7" name="Image 2" descr="preencoded.png"/>
          <p:cNvPicPr>
            <a:picLocks noChangeAspect="1"/>
          </p:cNvPicPr>
          <p:nvPr/>
        </p:nvPicPr>
        <p:blipFill>
          <a:blip r:embed="rId5"/>
          <a:stretch>
            <a:fillRect/>
          </a:stretch>
        </p:blipFill>
        <p:spPr>
          <a:xfrm>
            <a:off x="6259473" y="1974771"/>
            <a:ext cx="1104543" cy="1767245"/>
          </a:xfrm>
          <a:prstGeom prst="rect">
            <a:avLst/>
          </a:prstGeom>
        </p:spPr>
      </p:pic>
      <p:sp>
        <p:nvSpPr>
          <p:cNvPr id="8" name="Text 3"/>
          <p:cNvSpPr/>
          <p:nvPr/>
        </p:nvSpPr>
        <p:spPr>
          <a:xfrm>
            <a:off x="7695367" y="2195632"/>
            <a:ext cx="2761298" cy="345043"/>
          </a:xfrm>
          <a:prstGeom prst="rect">
            <a:avLst/>
          </a:prstGeom>
          <a:noFill/>
          <a:ln/>
        </p:spPr>
        <p:txBody>
          <a:bodyPr wrap="none" rtlCol="0" anchor="t"/>
          <a:lstStyle/>
          <a:p>
            <a:pPr marL="0" indent="0" algn="l">
              <a:lnSpc>
                <a:spcPts val="2718"/>
              </a:lnSpc>
              <a:buNone/>
            </a:pPr>
            <a:r>
              <a:rPr lang="en-US" sz="2174" dirty="0">
                <a:solidFill>
                  <a:srgbClr val="404155"/>
                </a:solidFill>
                <a:latin typeface="Alexandria" pitchFamily="34" charset="0"/>
                <a:ea typeface="Alexandria" pitchFamily="34" charset="-122"/>
                <a:cs typeface="Alexandria" pitchFamily="34" charset="-120"/>
              </a:rPr>
              <a:t>Air Pollution</a:t>
            </a:r>
            <a:endParaRPr lang="en-US" sz="2174" dirty="0"/>
          </a:p>
        </p:txBody>
      </p:sp>
      <p:sp>
        <p:nvSpPr>
          <p:cNvPr id="9" name="Text 4"/>
          <p:cNvSpPr/>
          <p:nvPr/>
        </p:nvSpPr>
        <p:spPr>
          <a:xfrm>
            <a:off x="7695367" y="2673191"/>
            <a:ext cx="6161961" cy="706755"/>
          </a:xfrm>
          <a:prstGeom prst="rect">
            <a:avLst/>
          </a:prstGeom>
          <a:noFill/>
          <a:ln/>
        </p:spPr>
        <p:txBody>
          <a:bodyPr wrap="square" rtlCol="0" anchor="t"/>
          <a:lstStyle/>
          <a:p>
            <a:pPr marL="0" indent="0" algn="l">
              <a:lnSpc>
                <a:spcPts val="2783"/>
              </a:lnSpc>
              <a:buNone/>
            </a:pPr>
            <a:r>
              <a:rPr lang="en-US" sz="1739" dirty="0">
                <a:solidFill>
                  <a:srgbClr val="404155"/>
                </a:solidFill>
                <a:latin typeface="Nobile" pitchFamily="34" charset="0"/>
                <a:ea typeface="Nobile" pitchFamily="34" charset="-122"/>
                <a:cs typeface="Nobile" pitchFamily="34" charset="-120"/>
              </a:rPr>
              <a:t>Increased risk of respiratory diseases, cardiovascular problems, and lung cancer.</a:t>
            </a:r>
            <a:endParaRPr lang="en-US" sz="1739" dirty="0"/>
          </a:p>
        </p:txBody>
      </p:sp>
      <p:pic>
        <p:nvPicPr>
          <p:cNvPr id="10" name="Image 3" descr="preencoded.png"/>
          <p:cNvPicPr>
            <a:picLocks noChangeAspect="1"/>
          </p:cNvPicPr>
          <p:nvPr/>
        </p:nvPicPr>
        <p:blipFill>
          <a:blip r:embed="rId6"/>
          <a:stretch>
            <a:fillRect/>
          </a:stretch>
        </p:blipFill>
        <p:spPr>
          <a:xfrm>
            <a:off x="6259473" y="3742015"/>
            <a:ext cx="1104543" cy="1767245"/>
          </a:xfrm>
          <a:prstGeom prst="rect">
            <a:avLst/>
          </a:prstGeom>
        </p:spPr>
      </p:pic>
      <p:sp>
        <p:nvSpPr>
          <p:cNvPr id="11" name="Text 5"/>
          <p:cNvSpPr/>
          <p:nvPr/>
        </p:nvSpPr>
        <p:spPr>
          <a:xfrm>
            <a:off x="7695367" y="3962876"/>
            <a:ext cx="2761298" cy="345043"/>
          </a:xfrm>
          <a:prstGeom prst="rect">
            <a:avLst/>
          </a:prstGeom>
          <a:noFill/>
          <a:ln/>
        </p:spPr>
        <p:txBody>
          <a:bodyPr wrap="none" rtlCol="0" anchor="t"/>
          <a:lstStyle/>
          <a:p>
            <a:pPr marL="0" indent="0" algn="l">
              <a:lnSpc>
                <a:spcPts val="2718"/>
              </a:lnSpc>
              <a:buNone/>
            </a:pPr>
            <a:r>
              <a:rPr lang="en-US" sz="2174" dirty="0">
                <a:solidFill>
                  <a:srgbClr val="404155"/>
                </a:solidFill>
                <a:latin typeface="Alexandria" pitchFamily="34" charset="0"/>
                <a:ea typeface="Alexandria" pitchFamily="34" charset="-122"/>
                <a:cs typeface="Alexandria" pitchFamily="34" charset="-120"/>
              </a:rPr>
              <a:t>Water Pollution</a:t>
            </a:r>
            <a:endParaRPr lang="en-US" sz="2174" dirty="0"/>
          </a:p>
        </p:txBody>
      </p:sp>
      <p:sp>
        <p:nvSpPr>
          <p:cNvPr id="12" name="Text 6"/>
          <p:cNvSpPr/>
          <p:nvPr/>
        </p:nvSpPr>
        <p:spPr>
          <a:xfrm>
            <a:off x="7695367" y="4440436"/>
            <a:ext cx="6161961" cy="706755"/>
          </a:xfrm>
          <a:prstGeom prst="rect">
            <a:avLst/>
          </a:prstGeom>
          <a:noFill/>
          <a:ln/>
        </p:spPr>
        <p:txBody>
          <a:bodyPr wrap="square" rtlCol="0" anchor="t"/>
          <a:lstStyle/>
          <a:p>
            <a:pPr marL="0" indent="0" algn="l">
              <a:lnSpc>
                <a:spcPts val="2783"/>
              </a:lnSpc>
              <a:buNone/>
            </a:pPr>
            <a:r>
              <a:rPr lang="en-US" sz="1739" dirty="0">
                <a:solidFill>
                  <a:srgbClr val="404155"/>
                </a:solidFill>
                <a:latin typeface="Nobile" pitchFamily="34" charset="0"/>
                <a:ea typeface="Nobile" pitchFamily="34" charset="-122"/>
                <a:cs typeface="Nobile" pitchFamily="34" charset="-120"/>
              </a:rPr>
              <a:t>Contaminated water can lead to waterborne illnesses, such as cholera and dysentery.</a:t>
            </a:r>
            <a:endParaRPr lang="en-US" sz="1739" dirty="0"/>
          </a:p>
        </p:txBody>
      </p:sp>
      <p:pic>
        <p:nvPicPr>
          <p:cNvPr id="13" name="Image 4" descr="preencoded.png"/>
          <p:cNvPicPr>
            <a:picLocks noChangeAspect="1"/>
          </p:cNvPicPr>
          <p:nvPr/>
        </p:nvPicPr>
        <p:blipFill>
          <a:blip r:embed="rId7"/>
          <a:stretch>
            <a:fillRect/>
          </a:stretch>
        </p:blipFill>
        <p:spPr>
          <a:xfrm>
            <a:off x="6259473" y="5509260"/>
            <a:ext cx="1104543" cy="1767245"/>
          </a:xfrm>
          <a:prstGeom prst="rect">
            <a:avLst/>
          </a:prstGeom>
        </p:spPr>
      </p:pic>
      <p:sp>
        <p:nvSpPr>
          <p:cNvPr id="14" name="Text 7"/>
          <p:cNvSpPr/>
          <p:nvPr/>
        </p:nvSpPr>
        <p:spPr>
          <a:xfrm>
            <a:off x="7695367" y="5730121"/>
            <a:ext cx="2761298" cy="345043"/>
          </a:xfrm>
          <a:prstGeom prst="rect">
            <a:avLst/>
          </a:prstGeom>
          <a:noFill/>
          <a:ln/>
        </p:spPr>
        <p:txBody>
          <a:bodyPr wrap="none" rtlCol="0" anchor="t"/>
          <a:lstStyle/>
          <a:p>
            <a:pPr marL="0" indent="0" algn="l">
              <a:lnSpc>
                <a:spcPts val="2718"/>
              </a:lnSpc>
              <a:buNone/>
            </a:pPr>
            <a:r>
              <a:rPr lang="en-US" sz="2174" dirty="0">
                <a:solidFill>
                  <a:srgbClr val="404155"/>
                </a:solidFill>
                <a:latin typeface="Alexandria" pitchFamily="34" charset="0"/>
                <a:ea typeface="Alexandria" pitchFamily="34" charset="-122"/>
                <a:cs typeface="Alexandria" pitchFamily="34" charset="-120"/>
              </a:rPr>
              <a:t>Soil Pollution</a:t>
            </a:r>
            <a:endParaRPr lang="en-US" sz="2174" dirty="0"/>
          </a:p>
        </p:txBody>
      </p:sp>
      <p:sp>
        <p:nvSpPr>
          <p:cNvPr id="15" name="Text 8"/>
          <p:cNvSpPr/>
          <p:nvPr/>
        </p:nvSpPr>
        <p:spPr>
          <a:xfrm>
            <a:off x="7695367" y="6207681"/>
            <a:ext cx="6161961" cy="706755"/>
          </a:xfrm>
          <a:prstGeom prst="rect">
            <a:avLst/>
          </a:prstGeom>
          <a:noFill/>
          <a:ln/>
        </p:spPr>
        <p:txBody>
          <a:bodyPr wrap="square" rtlCol="0" anchor="t"/>
          <a:lstStyle/>
          <a:p>
            <a:pPr marL="0" indent="0" algn="l">
              <a:lnSpc>
                <a:spcPts val="2783"/>
              </a:lnSpc>
              <a:buNone/>
            </a:pPr>
            <a:r>
              <a:rPr lang="en-US" sz="1739" dirty="0">
                <a:solidFill>
                  <a:srgbClr val="404155"/>
                </a:solidFill>
                <a:latin typeface="Nobile" pitchFamily="34" charset="0"/>
                <a:ea typeface="Nobile" pitchFamily="34" charset="-122"/>
                <a:cs typeface="Nobile" pitchFamily="34" charset="-120"/>
              </a:rPr>
              <a:t>Exposure to heavy metals and toxic chemicals can cause neurological disorders and cancer.</a:t>
            </a:r>
            <a:endParaRPr lang="en-US" sz="173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p:cNvPicPr>
            <a:picLocks noChangeAspect="1"/>
          </p:cNvPicPr>
          <p:nvPr/>
        </p:nvPicPr>
        <p:blipFill>
          <a:blip r:embed="rId3"/>
          <a:stretch>
            <a:fillRect/>
          </a:stretch>
        </p:blipFill>
        <p:spPr>
          <a:xfrm>
            <a:off x="0" y="0"/>
            <a:ext cx="14630400" cy="2474357"/>
          </a:xfrm>
          <a:prstGeom prst="rect">
            <a:avLst/>
          </a:prstGeom>
        </p:spPr>
      </p:pic>
      <p:sp>
        <p:nvSpPr>
          <p:cNvPr id="5" name="Text 2"/>
          <p:cNvSpPr/>
          <p:nvPr/>
        </p:nvSpPr>
        <p:spPr>
          <a:xfrm>
            <a:off x="1908691" y="3019663"/>
            <a:ext cx="8358188" cy="618530"/>
          </a:xfrm>
          <a:prstGeom prst="rect">
            <a:avLst/>
          </a:prstGeom>
          <a:noFill/>
          <a:ln/>
        </p:spPr>
        <p:txBody>
          <a:bodyPr wrap="none" rtlCol="0" anchor="t"/>
          <a:lstStyle/>
          <a:p>
            <a:pPr marL="0" indent="0">
              <a:lnSpc>
                <a:spcPts val="4871"/>
              </a:lnSpc>
              <a:buNone/>
            </a:pPr>
            <a:r>
              <a:rPr lang="en-US" sz="3897" dirty="0">
                <a:solidFill>
                  <a:srgbClr val="1B1B27"/>
                </a:solidFill>
                <a:latin typeface="Alexandria" pitchFamily="34" charset="0"/>
                <a:ea typeface="Alexandria" pitchFamily="34" charset="-122"/>
                <a:cs typeface="Alexandria" pitchFamily="34" charset="-120"/>
              </a:rPr>
              <a:t>Global Efforts to Reduce Pollution</a:t>
            </a:r>
            <a:endParaRPr lang="en-US" sz="3897" dirty="0"/>
          </a:p>
        </p:txBody>
      </p:sp>
      <p:sp>
        <p:nvSpPr>
          <p:cNvPr id="6" name="Shape 3"/>
          <p:cNvSpPr/>
          <p:nvPr/>
        </p:nvSpPr>
        <p:spPr>
          <a:xfrm>
            <a:off x="7295436" y="3935016"/>
            <a:ext cx="39529" cy="3749278"/>
          </a:xfrm>
          <a:prstGeom prst="roundRect">
            <a:avLst>
              <a:gd name="adj" fmla="val 225348"/>
            </a:avLst>
          </a:prstGeom>
          <a:solidFill>
            <a:srgbClr val="B8C3DF"/>
          </a:solidFill>
          <a:ln/>
        </p:spPr>
      </p:sp>
      <p:sp>
        <p:nvSpPr>
          <p:cNvPr id="7" name="Shape 4"/>
          <p:cNvSpPr/>
          <p:nvPr/>
        </p:nvSpPr>
        <p:spPr>
          <a:xfrm>
            <a:off x="6399728" y="4360545"/>
            <a:ext cx="692825" cy="39529"/>
          </a:xfrm>
          <a:prstGeom prst="roundRect">
            <a:avLst>
              <a:gd name="adj" fmla="val 225348"/>
            </a:avLst>
          </a:prstGeom>
          <a:solidFill>
            <a:srgbClr val="B8C3DF"/>
          </a:solidFill>
          <a:ln/>
        </p:spPr>
      </p:sp>
      <p:sp>
        <p:nvSpPr>
          <p:cNvPr id="8" name="Shape 5"/>
          <p:cNvSpPr/>
          <p:nvPr/>
        </p:nvSpPr>
        <p:spPr>
          <a:xfrm>
            <a:off x="7092553" y="4157663"/>
            <a:ext cx="445294" cy="445294"/>
          </a:xfrm>
          <a:prstGeom prst="roundRect">
            <a:avLst>
              <a:gd name="adj" fmla="val 20004"/>
            </a:avLst>
          </a:prstGeom>
          <a:solidFill>
            <a:srgbClr val="D2DDF9"/>
          </a:solidFill>
          <a:ln w="7620">
            <a:solidFill>
              <a:srgbClr val="B8C3DF"/>
            </a:solidFill>
            <a:prstDash val="solid"/>
          </a:ln>
        </p:spPr>
      </p:sp>
      <p:sp>
        <p:nvSpPr>
          <p:cNvPr id="9" name="Text 6"/>
          <p:cNvSpPr/>
          <p:nvPr/>
        </p:nvSpPr>
        <p:spPr>
          <a:xfrm>
            <a:off x="7259479" y="4231838"/>
            <a:ext cx="111323" cy="296942"/>
          </a:xfrm>
          <a:prstGeom prst="rect">
            <a:avLst/>
          </a:prstGeom>
          <a:noFill/>
          <a:ln/>
        </p:spPr>
        <p:txBody>
          <a:bodyPr wrap="none" rtlCol="0" anchor="t"/>
          <a:lstStyle/>
          <a:p>
            <a:pPr marL="0" indent="0" algn="ctr">
              <a:lnSpc>
                <a:spcPts val="2338"/>
              </a:lnSpc>
              <a:buNone/>
            </a:pPr>
            <a:r>
              <a:rPr lang="en-US" sz="2338" dirty="0">
                <a:solidFill>
                  <a:srgbClr val="404155"/>
                </a:solidFill>
                <a:latin typeface="Alexandria" pitchFamily="34" charset="0"/>
                <a:ea typeface="Alexandria" pitchFamily="34" charset="-122"/>
                <a:cs typeface="Alexandria" pitchFamily="34" charset="-120"/>
              </a:rPr>
              <a:t>1</a:t>
            </a:r>
            <a:endParaRPr lang="en-US" sz="2338" dirty="0"/>
          </a:p>
        </p:txBody>
      </p:sp>
      <p:sp>
        <p:nvSpPr>
          <p:cNvPr id="10" name="Text 7"/>
          <p:cNvSpPr/>
          <p:nvPr/>
        </p:nvSpPr>
        <p:spPr>
          <a:xfrm>
            <a:off x="3054668" y="4132898"/>
            <a:ext cx="3171825" cy="309205"/>
          </a:xfrm>
          <a:prstGeom prst="rect">
            <a:avLst/>
          </a:prstGeom>
          <a:noFill/>
          <a:ln/>
        </p:spPr>
        <p:txBody>
          <a:bodyPr wrap="none" rtlCol="0" anchor="t"/>
          <a:lstStyle/>
          <a:p>
            <a:pPr marL="0" indent="0" algn="r">
              <a:lnSpc>
                <a:spcPts val="2435"/>
              </a:lnSpc>
              <a:buNone/>
            </a:pPr>
            <a:r>
              <a:rPr lang="en-US" sz="1948" dirty="0">
                <a:solidFill>
                  <a:srgbClr val="404155"/>
                </a:solidFill>
                <a:latin typeface="Alexandria" pitchFamily="34" charset="0"/>
                <a:ea typeface="Alexandria" pitchFamily="34" charset="-122"/>
                <a:cs typeface="Alexandria" pitchFamily="34" charset="-120"/>
              </a:rPr>
              <a:t>International Agreements</a:t>
            </a:r>
            <a:endParaRPr lang="en-US" sz="1948" dirty="0"/>
          </a:p>
        </p:txBody>
      </p:sp>
      <p:sp>
        <p:nvSpPr>
          <p:cNvPr id="11" name="Text 8"/>
          <p:cNvSpPr/>
          <p:nvPr/>
        </p:nvSpPr>
        <p:spPr>
          <a:xfrm>
            <a:off x="1908691" y="4560808"/>
            <a:ext cx="4317802" cy="950119"/>
          </a:xfrm>
          <a:prstGeom prst="rect">
            <a:avLst/>
          </a:prstGeom>
          <a:noFill/>
          <a:ln/>
        </p:spPr>
        <p:txBody>
          <a:bodyPr wrap="square" rtlCol="0" anchor="t"/>
          <a:lstStyle/>
          <a:p>
            <a:pPr marL="0" indent="0" algn="r">
              <a:lnSpc>
                <a:spcPts val="2494"/>
              </a:lnSpc>
              <a:buNone/>
            </a:pPr>
            <a:r>
              <a:rPr lang="en-US" sz="1559" dirty="0">
                <a:solidFill>
                  <a:srgbClr val="404155"/>
                </a:solidFill>
                <a:latin typeface="Nobile" pitchFamily="34" charset="0"/>
                <a:ea typeface="Nobile" pitchFamily="34" charset="-122"/>
                <a:cs typeface="Nobile" pitchFamily="34" charset="-120"/>
              </a:rPr>
              <a:t>Countries have signed treaties like the Paris Agreement to limit greenhouse gas emissions and address climate change.</a:t>
            </a:r>
            <a:endParaRPr lang="en-US" sz="1559" dirty="0"/>
          </a:p>
        </p:txBody>
      </p:sp>
      <p:sp>
        <p:nvSpPr>
          <p:cNvPr id="12" name="Shape 9"/>
          <p:cNvSpPr/>
          <p:nvPr/>
        </p:nvSpPr>
        <p:spPr>
          <a:xfrm>
            <a:off x="7537847" y="5350193"/>
            <a:ext cx="692825" cy="39529"/>
          </a:xfrm>
          <a:prstGeom prst="roundRect">
            <a:avLst>
              <a:gd name="adj" fmla="val 225348"/>
            </a:avLst>
          </a:prstGeom>
          <a:solidFill>
            <a:srgbClr val="B8C3DF"/>
          </a:solidFill>
          <a:ln/>
        </p:spPr>
      </p:sp>
      <p:sp>
        <p:nvSpPr>
          <p:cNvPr id="13" name="Shape 10"/>
          <p:cNvSpPr/>
          <p:nvPr/>
        </p:nvSpPr>
        <p:spPr>
          <a:xfrm>
            <a:off x="7092553" y="5147310"/>
            <a:ext cx="445294" cy="445294"/>
          </a:xfrm>
          <a:prstGeom prst="roundRect">
            <a:avLst>
              <a:gd name="adj" fmla="val 20004"/>
            </a:avLst>
          </a:prstGeom>
          <a:solidFill>
            <a:srgbClr val="D2DDF9"/>
          </a:solidFill>
          <a:ln w="7620">
            <a:solidFill>
              <a:srgbClr val="B8C3DF"/>
            </a:solidFill>
            <a:prstDash val="solid"/>
          </a:ln>
        </p:spPr>
      </p:sp>
      <p:sp>
        <p:nvSpPr>
          <p:cNvPr id="14" name="Text 11"/>
          <p:cNvSpPr/>
          <p:nvPr/>
        </p:nvSpPr>
        <p:spPr>
          <a:xfrm>
            <a:off x="7228284" y="5221486"/>
            <a:ext cx="173712" cy="296942"/>
          </a:xfrm>
          <a:prstGeom prst="rect">
            <a:avLst/>
          </a:prstGeom>
          <a:noFill/>
          <a:ln/>
        </p:spPr>
        <p:txBody>
          <a:bodyPr wrap="none" rtlCol="0" anchor="t"/>
          <a:lstStyle/>
          <a:p>
            <a:pPr marL="0" indent="0" algn="ctr">
              <a:lnSpc>
                <a:spcPts val="2338"/>
              </a:lnSpc>
              <a:buNone/>
            </a:pPr>
            <a:r>
              <a:rPr lang="en-US" sz="2338" dirty="0">
                <a:solidFill>
                  <a:srgbClr val="404155"/>
                </a:solidFill>
                <a:latin typeface="Alexandria" pitchFamily="34" charset="0"/>
                <a:ea typeface="Alexandria" pitchFamily="34" charset="-122"/>
                <a:cs typeface="Alexandria" pitchFamily="34" charset="-120"/>
              </a:rPr>
              <a:t>2</a:t>
            </a:r>
            <a:endParaRPr lang="en-US" sz="2338" dirty="0"/>
          </a:p>
        </p:txBody>
      </p:sp>
      <p:sp>
        <p:nvSpPr>
          <p:cNvPr id="15" name="Text 12"/>
          <p:cNvSpPr/>
          <p:nvPr/>
        </p:nvSpPr>
        <p:spPr>
          <a:xfrm>
            <a:off x="8403908" y="5122545"/>
            <a:ext cx="3918109" cy="309205"/>
          </a:xfrm>
          <a:prstGeom prst="rect">
            <a:avLst/>
          </a:prstGeom>
          <a:noFill/>
          <a:ln/>
        </p:spPr>
        <p:txBody>
          <a:bodyPr wrap="none" rtlCol="0" anchor="t"/>
          <a:lstStyle/>
          <a:p>
            <a:pPr marL="0" indent="0" algn="l">
              <a:lnSpc>
                <a:spcPts val="2435"/>
              </a:lnSpc>
              <a:buNone/>
            </a:pPr>
            <a:r>
              <a:rPr lang="en-US" sz="1948" dirty="0">
                <a:solidFill>
                  <a:srgbClr val="404155"/>
                </a:solidFill>
                <a:latin typeface="Alexandria" pitchFamily="34" charset="0"/>
                <a:ea typeface="Alexandria" pitchFamily="34" charset="-122"/>
                <a:cs typeface="Alexandria" pitchFamily="34" charset="-120"/>
              </a:rPr>
              <a:t>Sustainable Development Goals</a:t>
            </a:r>
            <a:endParaRPr lang="en-US" sz="1948" dirty="0"/>
          </a:p>
        </p:txBody>
      </p:sp>
      <p:sp>
        <p:nvSpPr>
          <p:cNvPr id="16" name="Text 13"/>
          <p:cNvSpPr/>
          <p:nvPr/>
        </p:nvSpPr>
        <p:spPr>
          <a:xfrm>
            <a:off x="8403908" y="5550456"/>
            <a:ext cx="4317802" cy="950119"/>
          </a:xfrm>
          <a:prstGeom prst="rect">
            <a:avLst/>
          </a:prstGeom>
          <a:noFill/>
          <a:ln/>
        </p:spPr>
        <p:txBody>
          <a:bodyPr wrap="square" rtlCol="0" anchor="t"/>
          <a:lstStyle/>
          <a:p>
            <a:pPr marL="0" indent="0" algn="l">
              <a:lnSpc>
                <a:spcPts val="2494"/>
              </a:lnSpc>
              <a:buNone/>
            </a:pPr>
            <a:r>
              <a:rPr lang="en-US" sz="1559" dirty="0">
                <a:solidFill>
                  <a:srgbClr val="404155"/>
                </a:solidFill>
                <a:latin typeface="Nobile" pitchFamily="34" charset="0"/>
                <a:ea typeface="Nobile" pitchFamily="34" charset="-122"/>
                <a:cs typeface="Nobile" pitchFamily="34" charset="-120"/>
              </a:rPr>
              <a:t>The UN's Sustainable Development Goals include targets for clean water, clean energy, and responsible consumption.</a:t>
            </a:r>
            <a:endParaRPr lang="en-US" sz="1559" dirty="0"/>
          </a:p>
        </p:txBody>
      </p:sp>
      <p:sp>
        <p:nvSpPr>
          <p:cNvPr id="17" name="Shape 14"/>
          <p:cNvSpPr/>
          <p:nvPr/>
        </p:nvSpPr>
        <p:spPr>
          <a:xfrm>
            <a:off x="6399728" y="6336030"/>
            <a:ext cx="692825" cy="39529"/>
          </a:xfrm>
          <a:prstGeom prst="roundRect">
            <a:avLst>
              <a:gd name="adj" fmla="val 225348"/>
            </a:avLst>
          </a:prstGeom>
          <a:solidFill>
            <a:srgbClr val="B8C3DF"/>
          </a:solidFill>
          <a:ln/>
        </p:spPr>
      </p:sp>
      <p:sp>
        <p:nvSpPr>
          <p:cNvPr id="18" name="Shape 15"/>
          <p:cNvSpPr/>
          <p:nvPr/>
        </p:nvSpPr>
        <p:spPr>
          <a:xfrm>
            <a:off x="7092553" y="6133148"/>
            <a:ext cx="445294" cy="445294"/>
          </a:xfrm>
          <a:prstGeom prst="roundRect">
            <a:avLst>
              <a:gd name="adj" fmla="val 20004"/>
            </a:avLst>
          </a:prstGeom>
          <a:solidFill>
            <a:srgbClr val="D2DDF9"/>
          </a:solidFill>
          <a:ln w="7620">
            <a:solidFill>
              <a:srgbClr val="B8C3DF"/>
            </a:solidFill>
            <a:prstDash val="solid"/>
          </a:ln>
        </p:spPr>
      </p:sp>
      <p:sp>
        <p:nvSpPr>
          <p:cNvPr id="19" name="Text 16"/>
          <p:cNvSpPr/>
          <p:nvPr/>
        </p:nvSpPr>
        <p:spPr>
          <a:xfrm>
            <a:off x="7227689" y="6207323"/>
            <a:ext cx="174903" cy="296942"/>
          </a:xfrm>
          <a:prstGeom prst="rect">
            <a:avLst/>
          </a:prstGeom>
          <a:noFill/>
          <a:ln/>
        </p:spPr>
        <p:txBody>
          <a:bodyPr wrap="none" rtlCol="0" anchor="t"/>
          <a:lstStyle/>
          <a:p>
            <a:pPr marL="0" indent="0" algn="ctr">
              <a:lnSpc>
                <a:spcPts val="2338"/>
              </a:lnSpc>
              <a:buNone/>
            </a:pPr>
            <a:r>
              <a:rPr lang="en-US" sz="2338" dirty="0">
                <a:solidFill>
                  <a:srgbClr val="404155"/>
                </a:solidFill>
                <a:latin typeface="Alexandria" pitchFamily="34" charset="0"/>
                <a:ea typeface="Alexandria" pitchFamily="34" charset="-122"/>
                <a:cs typeface="Alexandria" pitchFamily="34" charset="-120"/>
              </a:rPr>
              <a:t>3</a:t>
            </a:r>
            <a:endParaRPr lang="en-US" sz="2338" dirty="0"/>
          </a:p>
        </p:txBody>
      </p:sp>
      <p:sp>
        <p:nvSpPr>
          <p:cNvPr id="20" name="Text 17"/>
          <p:cNvSpPr/>
          <p:nvPr/>
        </p:nvSpPr>
        <p:spPr>
          <a:xfrm>
            <a:off x="3026688" y="6108383"/>
            <a:ext cx="3199805" cy="309205"/>
          </a:xfrm>
          <a:prstGeom prst="rect">
            <a:avLst/>
          </a:prstGeom>
          <a:noFill/>
          <a:ln/>
        </p:spPr>
        <p:txBody>
          <a:bodyPr wrap="none" rtlCol="0" anchor="t"/>
          <a:lstStyle/>
          <a:p>
            <a:pPr marL="0" indent="0" algn="r">
              <a:lnSpc>
                <a:spcPts val="2435"/>
              </a:lnSpc>
              <a:buNone/>
            </a:pPr>
            <a:r>
              <a:rPr lang="en-US" sz="1948" dirty="0">
                <a:solidFill>
                  <a:srgbClr val="404155"/>
                </a:solidFill>
                <a:latin typeface="Alexandria" pitchFamily="34" charset="0"/>
                <a:ea typeface="Alexandria" pitchFamily="34" charset="-122"/>
                <a:cs typeface="Alexandria" pitchFamily="34" charset="-120"/>
              </a:rPr>
              <a:t>Technological Innovations</a:t>
            </a:r>
            <a:endParaRPr lang="en-US" sz="1948" dirty="0"/>
          </a:p>
        </p:txBody>
      </p:sp>
      <p:sp>
        <p:nvSpPr>
          <p:cNvPr id="21" name="Text 18"/>
          <p:cNvSpPr/>
          <p:nvPr/>
        </p:nvSpPr>
        <p:spPr>
          <a:xfrm>
            <a:off x="1908691" y="6536293"/>
            <a:ext cx="4317802" cy="950119"/>
          </a:xfrm>
          <a:prstGeom prst="rect">
            <a:avLst/>
          </a:prstGeom>
          <a:noFill/>
          <a:ln/>
        </p:spPr>
        <p:txBody>
          <a:bodyPr wrap="square" rtlCol="0" anchor="t"/>
          <a:lstStyle/>
          <a:p>
            <a:pPr marL="0" indent="0" algn="r">
              <a:lnSpc>
                <a:spcPts val="2494"/>
              </a:lnSpc>
              <a:buNone/>
            </a:pPr>
            <a:r>
              <a:rPr lang="en-US" sz="1559" dirty="0">
                <a:solidFill>
                  <a:srgbClr val="404155"/>
                </a:solidFill>
                <a:latin typeface="Nobile" pitchFamily="34" charset="0"/>
                <a:ea typeface="Nobile" pitchFamily="34" charset="-122"/>
                <a:cs typeface="Nobile" pitchFamily="34" charset="-120"/>
              </a:rPr>
              <a:t>Advancements in renewable energy, waste management, and green technologies are helping to reduce pollution.</a:t>
            </a:r>
            <a:endParaRPr lang="en-US" sz="155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9693831"/>
          </a:xfrm>
          <a:prstGeom prst="rect">
            <a:avLst/>
          </a:prstGeom>
          <a:solidFill>
            <a:srgbClr val="F9F9FF"/>
          </a:solidFill>
          <a:ln/>
        </p:spPr>
      </p:sp>
      <p:pic>
        <p:nvPicPr>
          <p:cNvPr id="4" name="Image 0" descr="preencoded.png"/>
          <p:cNvPicPr>
            <a:picLocks noChangeAspect="1"/>
          </p:cNvPicPr>
          <p:nvPr/>
        </p:nvPicPr>
        <p:blipFill>
          <a:blip r:embed="rId3"/>
          <a:stretch>
            <a:fillRect/>
          </a:stretch>
        </p:blipFill>
        <p:spPr>
          <a:xfrm>
            <a:off x="9144000" y="0"/>
            <a:ext cx="5486400" cy="9693831"/>
          </a:xfrm>
          <a:prstGeom prst="rect">
            <a:avLst/>
          </a:prstGeom>
        </p:spPr>
      </p:pic>
      <p:pic>
        <p:nvPicPr>
          <p:cNvPr id="5" name="Image 1" descr="preencoded.png"/>
          <p:cNvPicPr>
            <a:picLocks noChangeAspect="1"/>
          </p:cNvPicPr>
          <p:nvPr/>
        </p:nvPicPr>
        <p:blipFill>
          <a:blip r:embed="rId4"/>
          <a:stretch>
            <a:fillRect/>
          </a:stretch>
        </p:blipFill>
        <p:spPr>
          <a:xfrm>
            <a:off x="9359979" y="2176463"/>
            <a:ext cx="5054322" cy="5340787"/>
          </a:xfrm>
          <a:prstGeom prst="rect">
            <a:avLst/>
          </a:prstGeom>
        </p:spPr>
      </p:pic>
      <p:sp>
        <p:nvSpPr>
          <p:cNvPr id="6" name="Text 2"/>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dirty="0">
                <a:solidFill>
                  <a:srgbClr val="1B1B27"/>
                </a:solidFill>
                <a:latin typeface="Alexandria" pitchFamily="34" charset="0"/>
                <a:ea typeface="Alexandria" pitchFamily="34" charset="-122"/>
                <a:cs typeface="Alexandria" pitchFamily="34" charset="-120"/>
              </a:rPr>
              <a:t>Individual Actions to Combat Pollution</a:t>
            </a:r>
            <a:endParaRPr lang="en-US" sz="3402" dirty="0"/>
          </a:p>
        </p:txBody>
      </p:sp>
      <p:pic>
        <p:nvPicPr>
          <p:cNvPr id="7" name="Image 2" descr="preencoded.png"/>
          <p:cNvPicPr>
            <a:picLocks noChangeAspect="1"/>
          </p:cNvPicPr>
          <p:nvPr/>
        </p:nvPicPr>
        <p:blipFill>
          <a:blip r:embed="rId5"/>
          <a:stretch>
            <a:fillRect/>
          </a:stretch>
        </p:blipFill>
        <p:spPr>
          <a:xfrm>
            <a:off x="604837" y="1814513"/>
            <a:ext cx="431959" cy="431959"/>
          </a:xfrm>
          <a:prstGeom prst="rect">
            <a:avLst/>
          </a:prstGeom>
        </p:spPr>
      </p:pic>
      <p:sp>
        <p:nvSpPr>
          <p:cNvPr id="8" name="Text 3"/>
          <p:cNvSpPr/>
          <p:nvPr/>
        </p:nvSpPr>
        <p:spPr>
          <a:xfrm>
            <a:off x="604837" y="2419231"/>
            <a:ext cx="2160270" cy="269915"/>
          </a:xfrm>
          <a:prstGeom prst="rect">
            <a:avLst/>
          </a:prstGeom>
          <a:noFill/>
          <a:ln/>
        </p:spPr>
        <p:txBody>
          <a:bodyPr wrap="none" rtlCol="0" anchor="t"/>
          <a:lstStyle/>
          <a:p>
            <a:pPr marL="0" indent="0" algn="l">
              <a:lnSpc>
                <a:spcPts val="2126"/>
              </a:lnSpc>
              <a:buNone/>
            </a:pPr>
            <a:r>
              <a:rPr lang="en-US" sz="1701" dirty="0">
                <a:solidFill>
                  <a:srgbClr val="404155"/>
                </a:solidFill>
                <a:latin typeface="Alexandria" pitchFamily="34" charset="0"/>
                <a:ea typeface="Alexandria" pitchFamily="34" charset="-122"/>
                <a:cs typeface="Alexandria" pitchFamily="34" charset="-120"/>
              </a:rPr>
              <a:t>Recycling</a:t>
            </a:r>
            <a:endParaRPr lang="en-US" sz="1701" dirty="0"/>
          </a:p>
        </p:txBody>
      </p:sp>
      <p:sp>
        <p:nvSpPr>
          <p:cNvPr id="9" name="Text 4"/>
          <p:cNvSpPr/>
          <p:nvPr/>
        </p:nvSpPr>
        <p:spPr>
          <a:xfrm>
            <a:off x="604837" y="2792730"/>
            <a:ext cx="7934325" cy="553164"/>
          </a:xfrm>
          <a:prstGeom prst="rect">
            <a:avLst/>
          </a:prstGeom>
          <a:noFill/>
          <a:ln/>
        </p:spPr>
        <p:txBody>
          <a:bodyPr wrap="square" rtlCol="0" anchor="t"/>
          <a:lstStyle/>
          <a:p>
            <a:pPr marL="0" indent="0" algn="l">
              <a:lnSpc>
                <a:spcPts val="2177"/>
              </a:lnSpc>
              <a:buNone/>
            </a:pPr>
            <a:r>
              <a:rPr lang="en-US" sz="1361" dirty="0">
                <a:solidFill>
                  <a:srgbClr val="404155"/>
                </a:solidFill>
                <a:latin typeface="Nobile" pitchFamily="34" charset="0"/>
                <a:ea typeface="Nobile" pitchFamily="34" charset="-122"/>
                <a:cs typeface="Nobile" pitchFamily="34" charset="-120"/>
              </a:rPr>
              <a:t>Recycle and properly dispose of waste to reduce the amount of trash ending up in landfills and oceans.</a:t>
            </a:r>
            <a:endParaRPr lang="en-US" sz="1361" dirty="0"/>
          </a:p>
        </p:txBody>
      </p:sp>
      <p:pic>
        <p:nvPicPr>
          <p:cNvPr id="10" name="Image 3" descr="preencoded.png"/>
          <p:cNvPicPr>
            <a:picLocks noChangeAspect="1"/>
          </p:cNvPicPr>
          <p:nvPr/>
        </p:nvPicPr>
        <p:blipFill>
          <a:blip r:embed="rId6"/>
          <a:stretch>
            <a:fillRect/>
          </a:stretch>
        </p:blipFill>
        <p:spPr>
          <a:xfrm>
            <a:off x="604837" y="3864293"/>
            <a:ext cx="431959" cy="431959"/>
          </a:xfrm>
          <a:prstGeom prst="rect">
            <a:avLst/>
          </a:prstGeom>
        </p:spPr>
      </p:pic>
      <p:sp>
        <p:nvSpPr>
          <p:cNvPr id="11" name="Text 5"/>
          <p:cNvSpPr/>
          <p:nvPr/>
        </p:nvSpPr>
        <p:spPr>
          <a:xfrm>
            <a:off x="604837" y="4469011"/>
            <a:ext cx="2895957" cy="269915"/>
          </a:xfrm>
          <a:prstGeom prst="rect">
            <a:avLst/>
          </a:prstGeom>
          <a:noFill/>
          <a:ln/>
        </p:spPr>
        <p:txBody>
          <a:bodyPr wrap="none" rtlCol="0" anchor="t"/>
          <a:lstStyle/>
          <a:p>
            <a:pPr marL="0" indent="0" algn="l">
              <a:lnSpc>
                <a:spcPts val="2126"/>
              </a:lnSpc>
              <a:buNone/>
            </a:pPr>
            <a:r>
              <a:rPr lang="en-US" sz="1701" dirty="0">
                <a:solidFill>
                  <a:srgbClr val="404155"/>
                </a:solidFill>
                <a:latin typeface="Alexandria" pitchFamily="34" charset="0"/>
                <a:ea typeface="Alexandria" pitchFamily="34" charset="-122"/>
                <a:cs typeface="Alexandria" pitchFamily="34" charset="-120"/>
              </a:rPr>
              <a:t>Sustainable Transportation</a:t>
            </a:r>
            <a:endParaRPr lang="en-US" sz="1701" dirty="0"/>
          </a:p>
        </p:txBody>
      </p:sp>
      <p:sp>
        <p:nvSpPr>
          <p:cNvPr id="12" name="Text 6"/>
          <p:cNvSpPr/>
          <p:nvPr/>
        </p:nvSpPr>
        <p:spPr>
          <a:xfrm>
            <a:off x="604837" y="4842510"/>
            <a:ext cx="7934325" cy="276582"/>
          </a:xfrm>
          <a:prstGeom prst="rect">
            <a:avLst/>
          </a:prstGeom>
          <a:noFill/>
          <a:ln/>
        </p:spPr>
        <p:txBody>
          <a:bodyPr wrap="none" rtlCol="0" anchor="t"/>
          <a:lstStyle/>
          <a:p>
            <a:pPr marL="0" indent="0" algn="l">
              <a:lnSpc>
                <a:spcPts val="2177"/>
              </a:lnSpc>
              <a:buNone/>
            </a:pPr>
            <a:r>
              <a:rPr lang="en-US" sz="1361" dirty="0">
                <a:solidFill>
                  <a:srgbClr val="404155"/>
                </a:solidFill>
                <a:latin typeface="Nobile" pitchFamily="34" charset="0"/>
                <a:ea typeface="Nobile" pitchFamily="34" charset="-122"/>
                <a:cs typeface="Nobile" pitchFamily="34" charset="-120"/>
              </a:rPr>
              <a:t>Use public transportation, carpool, or opt for electric vehicles to reduce your carbon footprint.</a:t>
            </a:r>
            <a:endParaRPr lang="en-US" sz="1361" dirty="0"/>
          </a:p>
        </p:txBody>
      </p:sp>
      <p:pic>
        <p:nvPicPr>
          <p:cNvPr id="13" name="Image 4" descr="preencoded.png"/>
          <p:cNvPicPr>
            <a:picLocks noChangeAspect="1"/>
          </p:cNvPicPr>
          <p:nvPr/>
        </p:nvPicPr>
        <p:blipFill>
          <a:blip r:embed="rId7"/>
          <a:stretch>
            <a:fillRect/>
          </a:stretch>
        </p:blipFill>
        <p:spPr>
          <a:xfrm>
            <a:off x="604837" y="5637490"/>
            <a:ext cx="431959" cy="431959"/>
          </a:xfrm>
          <a:prstGeom prst="rect">
            <a:avLst/>
          </a:prstGeom>
        </p:spPr>
      </p:pic>
      <p:sp>
        <p:nvSpPr>
          <p:cNvPr id="14" name="Text 7"/>
          <p:cNvSpPr/>
          <p:nvPr/>
        </p:nvSpPr>
        <p:spPr>
          <a:xfrm>
            <a:off x="604837" y="6242209"/>
            <a:ext cx="2160270" cy="269915"/>
          </a:xfrm>
          <a:prstGeom prst="rect">
            <a:avLst/>
          </a:prstGeom>
          <a:noFill/>
          <a:ln/>
        </p:spPr>
        <p:txBody>
          <a:bodyPr wrap="none" rtlCol="0" anchor="t"/>
          <a:lstStyle/>
          <a:p>
            <a:pPr marL="0" indent="0" algn="l">
              <a:lnSpc>
                <a:spcPts val="2126"/>
              </a:lnSpc>
              <a:buNone/>
            </a:pPr>
            <a:r>
              <a:rPr lang="en-US" sz="1701" dirty="0">
                <a:solidFill>
                  <a:srgbClr val="404155"/>
                </a:solidFill>
                <a:latin typeface="Alexandria" pitchFamily="34" charset="0"/>
                <a:ea typeface="Alexandria" pitchFamily="34" charset="-122"/>
                <a:cs typeface="Alexandria" pitchFamily="34" charset="-120"/>
              </a:rPr>
              <a:t>Energy Efficiency</a:t>
            </a:r>
            <a:endParaRPr lang="en-US" sz="1701" dirty="0"/>
          </a:p>
        </p:txBody>
      </p:sp>
      <p:sp>
        <p:nvSpPr>
          <p:cNvPr id="15" name="Text 8"/>
          <p:cNvSpPr/>
          <p:nvPr/>
        </p:nvSpPr>
        <p:spPr>
          <a:xfrm>
            <a:off x="604837" y="6615708"/>
            <a:ext cx="7934325" cy="553164"/>
          </a:xfrm>
          <a:prstGeom prst="rect">
            <a:avLst/>
          </a:prstGeom>
          <a:noFill/>
          <a:ln/>
        </p:spPr>
        <p:txBody>
          <a:bodyPr wrap="square" rtlCol="0" anchor="t"/>
          <a:lstStyle/>
          <a:p>
            <a:pPr marL="0" indent="0" algn="l">
              <a:lnSpc>
                <a:spcPts val="2177"/>
              </a:lnSpc>
              <a:buNone/>
            </a:pPr>
            <a:r>
              <a:rPr lang="en-US" sz="1361" dirty="0">
                <a:solidFill>
                  <a:srgbClr val="404155"/>
                </a:solidFill>
                <a:latin typeface="Nobile" pitchFamily="34" charset="0"/>
                <a:ea typeface="Nobile" pitchFamily="34" charset="-122"/>
                <a:cs typeface="Nobile" pitchFamily="34" charset="-120"/>
              </a:rPr>
              <a:t>Conserve energy by using energy-efficient appliances and turning off lights and electronics when not in use.</a:t>
            </a:r>
            <a:endParaRPr lang="en-US" sz="1361" dirty="0"/>
          </a:p>
        </p:txBody>
      </p:sp>
      <p:pic>
        <p:nvPicPr>
          <p:cNvPr id="16" name="Image 5" descr="preencoded.png"/>
          <p:cNvPicPr>
            <a:picLocks noChangeAspect="1"/>
          </p:cNvPicPr>
          <p:nvPr/>
        </p:nvPicPr>
        <p:blipFill>
          <a:blip r:embed="rId8"/>
          <a:stretch>
            <a:fillRect/>
          </a:stretch>
        </p:blipFill>
        <p:spPr>
          <a:xfrm>
            <a:off x="604837" y="7687270"/>
            <a:ext cx="431959" cy="431959"/>
          </a:xfrm>
          <a:prstGeom prst="rect">
            <a:avLst/>
          </a:prstGeom>
        </p:spPr>
      </p:pic>
      <p:sp>
        <p:nvSpPr>
          <p:cNvPr id="17" name="Text 9"/>
          <p:cNvSpPr/>
          <p:nvPr/>
        </p:nvSpPr>
        <p:spPr>
          <a:xfrm>
            <a:off x="604837" y="8291989"/>
            <a:ext cx="2865834" cy="269915"/>
          </a:xfrm>
          <a:prstGeom prst="rect">
            <a:avLst/>
          </a:prstGeom>
          <a:noFill/>
          <a:ln/>
        </p:spPr>
        <p:txBody>
          <a:bodyPr wrap="none" rtlCol="0" anchor="t"/>
          <a:lstStyle/>
          <a:p>
            <a:pPr marL="0" indent="0" algn="l">
              <a:lnSpc>
                <a:spcPts val="2126"/>
              </a:lnSpc>
              <a:buNone/>
            </a:pPr>
            <a:r>
              <a:rPr lang="en-US" sz="1701" dirty="0">
                <a:solidFill>
                  <a:srgbClr val="404155"/>
                </a:solidFill>
                <a:latin typeface="Alexandria" pitchFamily="34" charset="0"/>
                <a:ea typeface="Alexandria" pitchFamily="34" charset="-122"/>
                <a:cs typeface="Alexandria" pitchFamily="34" charset="-120"/>
              </a:rPr>
              <a:t>Eco-Friendly Consumption</a:t>
            </a:r>
            <a:endParaRPr lang="en-US" sz="1701" dirty="0"/>
          </a:p>
        </p:txBody>
      </p:sp>
      <p:sp>
        <p:nvSpPr>
          <p:cNvPr id="18" name="Text 10"/>
          <p:cNvSpPr/>
          <p:nvPr/>
        </p:nvSpPr>
        <p:spPr>
          <a:xfrm>
            <a:off x="604837" y="8665488"/>
            <a:ext cx="7934325" cy="553164"/>
          </a:xfrm>
          <a:prstGeom prst="rect">
            <a:avLst/>
          </a:prstGeom>
          <a:noFill/>
          <a:ln/>
        </p:spPr>
        <p:txBody>
          <a:bodyPr wrap="square" rtlCol="0" anchor="t"/>
          <a:lstStyle/>
          <a:p>
            <a:pPr marL="0" indent="0" algn="l">
              <a:lnSpc>
                <a:spcPts val="2177"/>
              </a:lnSpc>
              <a:buNone/>
            </a:pPr>
            <a:r>
              <a:rPr lang="en-US" sz="1361" dirty="0">
                <a:solidFill>
                  <a:srgbClr val="404155"/>
                </a:solidFill>
                <a:latin typeface="Nobile" pitchFamily="34" charset="0"/>
                <a:ea typeface="Nobile" pitchFamily="34" charset="-122"/>
                <a:cs typeface="Nobile" pitchFamily="34" charset="-120"/>
              </a:rPr>
              <a:t>Choose products with less packaging, buy local, and support companies with sustainable practices.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1680210"/>
            <a:ext cx="4869180" cy="4869180"/>
          </a:xfrm>
          <a:prstGeom prst="rect">
            <a:avLst/>
          </a:prstGeom>
        </p:spPr>
      </p:pic>
      <p:sp>
        <p:nvSpPr>
          <p:cNvPr id="6" name="Text 2"/>
          <p:cNvSpPr/>
          <p:nvPr/>
        </p:nvSpPr>
        <p:spPr>
          <a:xfrm>
            <a:off x="864037" y="2170509"/>
            <a:ext cx="7415927" cy="1543050"/>
          </a:xfrm>
          <a:prstGeom prst="rect">
            <a:avLst/>
          </a:prstGeom>
          <a:noFill/>
          <a:ln/>
        </p:spPr>
        <p:txBody>
          <a:bodyPr wrap="square" rtlCol="0" anchor="t"/>
          <a:lstStyle/>
          <a:p>
            <a:pPr marL="0" indent="0">
              <a:lnSpc>
                <a:spcPts val="6075"/>
              </a:lnSpc>
              <a:buNone/>
            </a:pPr>
            <a:r>
              <a:rPr lang="en-US" sz="4860" dirty="0">
                <a:solidFill>
                  <a:srgbClr val="1B1B27"/>
                </a:solidFill>
                <a:latin typeface="Alexandria" pitchFamily="34" charset="0"/>
                <a:ea typeface="Alexandria" pitchFamily="34" charset="-122"/>
                <a:cs typeface="Alexandria" pitchFamily="34" charset="-120"/>
              </a:rPr>
              <a:t>Conclusion and Call to Action</a:t>
            </a:r>
            <a:endParaRPr lang="en-US" sz="4860" dirty="0"/>
          </a:p>
        </p:txBody>
      </p:sp>
      <p:sp>
        <p:nvSpPr>
          <p:cNvPr id="7" name="Text 3"/>
          <p:cNvSpPr/>
          <p:nvPr/>
        </p:nvSpPr>
        <p:spPr>
          <a:xfrm>
            <a:off x="864037" y="4083844"/>
            <a:ext cx="7415927" cy="1975247"/>
          </a:xfrm>
          <a:prstGeom prst="rect">
            <a:avLst/>
          </a:prstGeom>
          <a:noFill/>
          <a:ln/>
        </p:spPr>
        <p:txBody>
          <a:bodyPr wrap="square" rtlCol="0" anchor="t"/>
          <a:lstStyle/>
          <a:p>
            <a:pPr marL="0" indent="0">
              <a:lnSpc>
                <a:spcPts val="3110"/>
              </a:lnSpc>
              <a:buNone/>
            </a:pPr>
            <a:r>
              <a:rPr lang="en-US" sz="1944" dirty="0">
                <a:solidFill>
                  <a:srgbClr val="404155"/>
                </a:solidFill>
                <a:latin typeface="Nobile" pitchFamily="34" charset="0"/>
                <a:ea typeface="Nobile" pitchFamily="34" charset="-122"/>
                <a:cs typeface="Nobile" pitchFamily="34" charset="-120"/>
              </a:rPr>
              <a:t>While the challenges posed by pollution are daunting, individual and collective actions can make a significant difference. By adopting sustainable practices and supporting global initiatives, we can work towards a cleaner, healthier, and more resilient planet for generations to come.</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539</Words>
  <Application>Microsoft Office PowerPoint</Application>
  <PresentationFormat>Custom</PresentationFormat>
  <Paragraphs>68</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Alexandria</vt:lpstr>
      <vt:lpstr>Arial</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Windows User</cp:lastModifiedBy>
  <cp:revision>2</cp:revision>
  <dcterms:created xsi:type="dcterms:W3CDTF">2024-07-02T05:37:05Z</dcterms:created>
  <dcterms:modified xsi:type="dcterms:W3CDTF">2024-07-02T05:39:36Z</dcterms:modified>
</cp:coreProperties>
</file>